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7.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9.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10.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11.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12.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1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14.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15.xml" ContentType="application/vnd.openxmlformats-officedocument.theme+xml"/>
  <Override PartName="/ppt/slideLayouts/slideLayout132.xml" ContentType="application/vnd.openxmlformats-officedocument.presentationml.slideLayout+xml"/>
  <Override PartName="/ppt/theme/theme16.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123_8DDF921D.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EE97_655FEAD4.xml" ContentType="application/vnd.ms-powerpoint.comments+xml"/>
  <Override PartName="/ppt/notesSlides/notesSlide11.xml" ContentType="application/vnd.openxmlformats-officedocument.presentationml.notesSlide+xml"/>
  <Override PartName="/ppt/comments/modernComment_7FFFF13D_4566B27D.xml" ContentType="application/vnd.ms-powerpoint.comments+xml"/>
  <Override PartName="/ppt/notesSlides/notesSlide12.xml" ContentType="application/vnd.openxmlformats-officedocument.presentationml.notesSlide+xml"/>
  <Override PartName="/ppt/comments/modernComment_7FFFEEA8_E4CD507E.xml" ContentType="application/vnd.ms-powerpoint.comments+xml"/>
  <Override PartName="/ppt/comments/modernComment_7FFFEEA4_4759EAFC.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55" r:id="rId17"/>
    <p:sldMasterId id="2147496475" r:id="rId18"/>
    <p:sldMasterId id="2147496480" r:id="rId19"/>
    <p:sldMasterId id="2147496487" r:id="rId20"/>
  </p:sldMasterIdLst>
  <p:notesMasterIdLst>
    <p:notesMasterId r:id="rId53"/>
  </p:notesMasterIdLst>
  <p:sldIdLst>
    <p:sldId id="2147479837" r:id="rId21"/>
    <p:sldId id="2147479927" r:id="rId22"/>
    <p:sldId id="2147479928" r:id="rId23"/>
    <p:sldId id="2147479838" r:id="rId24"/>
    <p:sldId id="2147470441" r:id="rId25"/>
    <p:sldId id="2147470443" r:id="rId26"/>
    <p:sldId id="2147479925" r:id="rId27"/>
    <p:sldId id="2147479929" r:id="rId28"/>
    <p:sldId id="2147479840" r:id="rId29"/>
    <p:sldId id="2147479801" r:id="rId30"/>
    <p:sldId id="2147479843" r:id="rId31"/>
    <p:sldId id="2147479202" r:id="rId32"/>
    <p:sldId id="2147479191" r:id="rId33"/>
    <p:sldId id="2147479869" r:id="rId34"/>
    <p:sldId id="2147470446" r:id="rId35"/>
    <p:sldId id="2147479208" r:id="rId36"/>
    <p:sldId id="2147479204" r:id="rId37"/>
    <p:sldId id="2147479842" r:id="rId38"/>
    <p:sldId id="2147479918" r:id="rId39"/>
    <p:sldId id="2147470452" r:id="rId40"/>
    <p:sldId id="2147470453" r:id="rId41"/>
    <p:sldId id="2147470455" r:id="rId42"/>
    <p:sldId id="2147479023" r:id="rId43"/>
    <p:sldId id="2147479930" r:id="rId44"/>
    <p:sldId id="2147470521" r:id="rId45"/>
    <p:sldId id="2147470420" r:id="rId46"/>
    <p:sldId id="2147470481" r:id="rId47"/>
    <p:sldId id="2147470507" r:id="rId48"/>
    <p:sldId id="2147470506" r:id="rId49"/>
    <p:sldId id="2147470482" r:id="rId50"/>
    <p:sldId id="2147479854" r:id="rId51"/>
    <p:sldId id="2147479855"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OpenAI基础&#10;" id="{633CEF5F-526F-4D24-A3D1-C9C0BB3AE765}">
          <p14:sldIdLst>
            <p14:sldId id="2147479928"/>
            <p14:sldId id="2147479838"/>
            <p14:sldId id="2147470441"/>
            <p14:sldId id="2147470443"/>
            <p14:sldId id="2147479925"/>
          </p14:sldIdLst>
        </p14:section>
        <p14:section name="Azure OpenAI" id="{A88AB87D-6CEC-4CC0-9F90-AA6831C1EDA3}">
          <p14:sldIdLst>
            <p14:sldId id="2147479929"/>
            <p14:sldId id="2147479840"/>
            <p14:sldId id="2147479801"/>
            <p14:sldId id="2147479843"/>
            <p14:sldId id="2147479202"/>
            <p14:sldId id="2147479191"/>
            <p14:sldId id="2147479869"/>
            <p14:sldId id="2147470446"/>
            <p14:sldId id="2147479208"/>
            <p14:sldId id="2147479204"/>
            <p14:sldId id="2147479842"/>
            <p14:sldId id="2147479918"/>
            <p14:sldId id="2147470452"/>
            <p14:sldId id="2147470453"/>
            <p14:sldId id="2147470455"/>
            <p14:sldId id="2147479023"/>
          </p14:sldIdLst>
        </p14:section>
        <p14:section name="企业级OpenAI架构" id="{F91195DB-EA72-4AFD-BCAB-DD2C6CA89714}">
          <p14:sldIdLst>
            <p14:sldId id="2147479930"/>
            <p14:sldId id="2147470521"/>
            <p14:sldId id="2147470420"/>
            <p14:sldId id="2147470481"/>
            <p14:sldId id="2147470507"/>
            <p14:sldId id="2147470506"/>
            <p14:sldId id="2147470482"/>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6675"/>
  </p:normalViewPr>
  <p:slideViewPr>
    <p:cSldViewPr snapToGrid="0">
      <p:cViewPr varScale="1">
        <p:scale>
          <a:sx n="41" d="100"/>
          <a:sy n="41" d="100"/>
        </p:scale>
        <p:origin x="1018" y="17"/>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notesMaster" Target="notesMasters/notesMaster1.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s>
</file>

<file path=ppt/comments/modernComment_7FFFEE97_655FEAD4.xml><?xml version="1.0" encoding="utf-8"?>
<p188:cmLst xmlns:a="http://schemas.openxmlformats.org/drawingml/2006/main" xmlns:r="http://schemas.openxmlformats.org/officeDocument/2006/relationships" xmlns:p188="http://schemas.microsoft.com/office/powerpoint/2018/8/main">
  <p188:cm id="{CBBC3A48-8690-4521-89D5-131ED23A1ACD}" authorId="{7EE59ADD-F36D-0391-FA57-76A97F21C0FC}" status="resolved" created="2023-01-24T06:51:41.575">
    <pc:sldMkLst xmlns:pc="http://schemas.microsoft.com/office/powerpoint/2013/main/command">
      <pc:docMk/>
      <pc:sldMk cId="1700784852" sldId="2147479191"/>
    </pc:sldMkLst>
    <p188:replyLst>
      <p188:reply id="{E55FD8A9-CED9-044B-8713-BCAE86BABAAA}" authorId="{9D41155E-BC65-03B7-269A-31314610383C}" created="2023-01-24T13:46:36.925">
        <p188:txBody>
          <a:bodyPr/>
          <a:lstStyle/>
          <a:p>
            <a:r>
              <a:rPr lang="en-US"/>
              <a:t>Looks good </a:t>
            </a:r>
          </a:p>
        </p188:txBody>
      </p188:reply>
    </p188:replyLst>
    <p188:txBody>
      <a:bodyPr/>
      <a:lstStyle/>
      <a:p>
        <a:r>
          <a:rPr lang="en-US"/>
          <a:t>[@Dom Divakaruni] please fact check me here, the idea is to keep it short and to the point</a:t>
        </a:r>
      </a:p>
    </p188:txBody>
  </p188:cm>
</p188:cmLst>
</file>

<file path=ppt/comments/modernComment_7FFFEEA4_4759EAFC.xml><?xml version="1.0" encoding="utf-8"?>
<p188:cmLst xmlns:a="http://schemas.openxmlformats.org/drawingml/2006/main" xmlns:r="http://schemas.openxmlformats.org/officeDocument/2006/relationships" xmlns:p188="http://schemas.microsoft.com/office/powerpoint/2018/8/main">
  <p188:cm id="{80F21E53-8445-49C2-9720-C645CA852F5C}" authorId="{7EE59ADD-F36D-0391-FA57-76A97F21C0FC}" created="2023-01-25T01:25:09.641">
    <pc:sldMkLst xmlns:pc="http://schemas.microsoft.com/office/powerpoint/2013/main/command">
      <pc:docMk/>
      <pc:sldMk cId="1197075196" sldId="2147479204"/>
    </pc:sldMkLst>
    <p188:replyLst>
      <p188:reply id="{16E8064D-4FDB-4DEC-BF35-139392B9FC56}" authorId="{6EFD309A-446D-9C79-1F1F-3384F6A830F4}" created="2023-01-25T02:28:43.758">
        <p188:txBody>
          <a:bodyPr/>
          <a:lstStyle/>
          <a:p>
            <a:r>
              <a:rPr lang="en-US"/>
              <a:t>I'm good with this, [@Marco]. We may miss some of these dates, but it lays out a roadmap. I do think that we should be looking at how we can pull the "announce enterprise ChatGPT service" date in as much as we can. That requires us to finish the spec and discuss w/engineering. </a:t>
            </a:r>
          </a:p>
        </p188:txBody>
      </p188:reply>
    </p188:replyLst>
    <p188:txBody>
      <a:bodyPr/>
      <a:lstStyle/>
      <a:p>
        <a:r>
          <a:rPr lang="en-US"/>
          <a:t>[@John Montgomery] [@Dom Divakaruni] a rough stab at an Enterprise ChatGPT roadmap. Note that I consider phase 1 to be a reference architecture of all the parts and how the customer will integrate them; whereas the *service* specified here is that same concept but in prebuilt form, as a single service inasmuch as possible</a:t>
        </a:r>
      </a:p>
    </p188:txBody>
  </p188:cm>
</p188:cmLst>
</file>

<file path=ppt/comments/modernComment_7FFFEEA8_E4CD507E.xml><?xml version="1.0" encoding="utf-8"?>
<p188:cmLst xmlns:a="http://schemas.openxmlformats.org/drawingml/2006/main" xmlns:r="http://schemas.openxmlformats.org/officeDocument/2006/relationships" xmlns:p188="http://schemas.microsoft.com/office/powerpoint/2018/8/main">
  <p188:cm id="{4F7581C2-50D1-43D8-9BFA-1840926F851B}" authorId="{EBB4B15B-C155-85BB-24C9-54F2B97955F2}" created="2023-01-24T23:33:15.061">
    <ac:txMkLst xmlns:ac="http://schemas.microsoft.com/office/drawing/2013/main/command">
      <pc:docMk xmlns:pc="http://schemas.microsoft.com/office/powerpoint/2013/main/command"/>
      <pc:sldMk xmlns:pc="http://schemas.microsoft.com/office/powerpoint/2013/main/command" cId="3838660734" sldId="2147479208"/>
      <ac:spMk id="5" creationId="{0890CD2D-910D-5952-B617-EBBEFE064337}"/>
      <ac:txMk cp="22" len="7">
        <ac:context len="40" hash="2801563789"/>
      </ac:txMk>
    </ac:txMkLst>
    <p188:pos x="6647793" y="762000"/>
    <p188:replyLst>
      <p188:reply id="{D9580CE8-4F71-4F80-BC5C-8B9BCEFD0D11}" authorId="{7EE59ADD-F36D-0391-FA57-76A97F21C0FC}" created="2023-01-25T00:01:49.405">
        <p188:txBody>
          <a:bodyPr/>
          <a:lstStyle/>
          <a:p>
            <a:r>
              <a:rPr lang="en-US"/>
              <a:t>This is actually a really good point - in the document I mention that what we're really talking about is "Enterprise GPT" but we call it Enterprise ChatGPT primarily to embrace the brand that has captured the cultural zeitgeist</a:t>
            </a:r>
          </a:p>
        </p188:txBody>
      </p188:reply>
    </p188:replyLst>
    <p188:txBody>
      <a:bodyPr/>
      <a:lstStyle/>
      <a:p>
        <a:r>
          <a:rPr lang="en-US"/>
          <a:t>Are we thinking exclusively about ChatGPT? There are scenarios that are still more like single shot events where GPT will do well without the chat interface (e.g. CVS prescription approval workflow, happy to share more on what they are trying to do)</a:t>
        </a:r>
      </a:p>
    </p188:txBody>
  </p188:cm>
  <p188:cm id="{AA03E9F9-AE0A-4E3E-99E4-22A0321308AA}" authorId="{6EFD309A-446D-9C79-1F1F-3384F6A830F4}" created="2023-01-25T02:31:15.690">
    <pc:sldMkLst xmlns:pc="http://schemas.microsoft.com/office/powerpoint/2013/main/command">
      <pc:docMk/>
      <pc:sldMk cId="1411643023" sldId="2147479203"/>
    </pc:sldMkLst>
    <p188:replyLst>
      <p188:reply id="{EAB4EB0C-1729-4546-BD0D-7D888105ACB2}" authorId="{7EE59ADD-F36D-0391-FA57-76A97F21C0FC}" created="2023-01-25T06:09:52.066">
        <p188:txBody>
          <a:bodyPr/>
          <a:lstStyle/>
          <a:p>
            <a:r>
              <a:rPr lang="en-US"/>
              <a:t>Good points. Although those feel like talking points to make rather than words on the slide - I put them in the slide notes and will speak to them</a:t>
            </a:r>
          </a:p>
        </p188:txBody>
      </p188:reply>
    </p188:replyLst>
    <p188:txBody>
      <a:bodyPr/>
      <a:lstStyle/>
      <a:p>
        <a:r>
          <a:rPr lang="en-US"/>
          <a:t>On this slide, I think you would benefit from being clearer about the specific customer problems: 
* ChatGPT doesn't know about your proprietary data
* ChatGPT is trained at a point in time and can get out of date
And if you want: 
* ChatGPT lacks connectors to data sources and document crackers </a:t>
        </a:r>
      </a:p>
    </p188:txBody>
  </p188:cm>
</p188:cmLst>
</file>

<file path=ppt/comments/modernComment_7FFFF123_8DDF921D.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comments/modernComment_7FFFF13D_4566B27D.xml><?xml version="1.0" encoding="utf-8"?>
<p188:cmLst xmlns:a="http://schemas.openxmlformats.org/drawingml/2006/main" xmlns:r="http://schemas.openxmlformats.org/officeDocument/2006/relationships" xmlns:p188="http://schemas.microsoft.com/office/powerpoint/2018/8/main">
  <p188:cm id="{439875A6-5E16-4F77-92FB-6449BD7DE63C}" authorId="{3C023C8F-4ED9-D316-5507-FD526227B21E}" created="2023-01-10T18:15:59.916">
    <ac:deMkLst xmlns:ac="http://schemas.microsoft.com/office/drawing/2013/main/command">
      <pc:docMk xmlns:pc="http://schemas.microsoft.com/office/powerpoint/2013/main/command"/>
      <pc:sldMk xmlns:pc="http://schemas.microsoft.com/office/powerpoint/2013/main/command" cId="1164358269" sldId="2147479869"/>
      <ac:spMk id="2" creationId="{AFE8B87A-9373-4180-BDEB-4FC54C935C59}"/>
    </ac:deMkLst>
    <p188:txBody>
      <a:bodyPr/>
      <a:lstStyle/>
      <a:p>
        <a:r>
          <a:rPr lang="en-US"/>
          <a:t>This slide moved from 10 to 15.</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15D4BA-0959-40D6-8C4C-92CB77C8330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5E5AA569-86CF-4A45-B40D-827BCA091DBF}">
      <dgm:prSet custT="1"/>
      <dgm:spPr>
        <a:solidFill>
          <a:schemeClr val="accent1">
            <a:lumMod val="50000"/>
          </a:schemeClr>
        </a:solidFill>
      </dgm:spPr>
      <dgm:t>
        <a:bodyPr/>
        <a:lstStyle/>
        <a:p>
          <a:r>
            <a:rPr lang="en-US" sz="2000"/>
            <a:t>VNET support</a:t>
          </a:r>
        </a:p>
      </dgm:t>
    </dgm:pt>
    <dgm:pt modelId="{16CEE3A8-E9A7-4038-87CE-6C3FFB31ED9F}" type="parTrans" cxnId="{03D717CF-25CA-45E4-9745-195C53AA799D}">
      <dgm:prSet/>
      <dgm:spPr/>
      <dgm:t>
        <a:bodyPr/>
        <a:lstStyle/>
        <a:p>
          <a:endParaRPr lang="en-US"/>
        </a:p>
      </dgm:t>
    </dgm:pt>
    <dgm:pt modelId="{4B1F9D0A-7353-4189-8CFB-F66311440705}" type="sibTrans" cxnId="{03D717CF-25CA-45E4-9745-195C53AA799D}">
      <dgm:prSet/>
      <dgm:spPr/>
      <dgm:t>
        <a:bodyPr/>
        <a:lstStyle/>
        <a:p>
          <a:endParaRPr lang="en-US"/>
        </a:p>
      </dgm:t>
    </dgm:pt>
    <dgm:pt modelId="{CF4F28A9-48BA-4187-A606-AF173EAD6DE4}">
      <dgm:prSet custT="1"/>
      <dgm:spPr>
        <a:solidFill>
          <a:srgbClr val="0078D4">
            <a:lumMod val="50000"/>
          </a:srgbClr>
        </a:solidFill>
        <a:ln w="10795"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Managed Identity</a:t>
          </a:r>
        </a:p>
      </dgm:t>
    </dgm:pt>
    <dgm:pt modelId="{AF621443-9335-4B72-8A6F-F3F80799B3D5}" type="parTrans" cxnId="{68011CB1-045C-420F-892F-45538420AAEB}">
      <dgm:prSet/>
      <dgm:spPr/>
      <dgm:t>
        <a:bodyPr/>
        <a:lstStyle/>
        <a:p>
          <a:endParaRPr lang="en-US"/>
        </a:p>
      </dgm:t>
    </dgm:pt>
    <dgm:pt modelId="{96700CEF-3E7C-4EAE-96AF-73939154F293}" type="sibTrans" cxnId="{68011CB1-045C-420F-892F-45538420AAEB}">
      <dgm:prSet/>
      <dgm:spPr/>
      <dgm:t>
        <a:bodyPr/>
        <a:lstStyle/>
        <a:p>
          <a:endParaRPr lang="en-US"/>
        </a:p>
      </dgm:t>
    </dgm:pt>
    <dgm:pt modelId="{5594A711-EB63-4637-8578-D5025F2BC1C5}">
      <dgm:prSet custT="1"/>
      <dgm:spPr>
        <a:solidFill>
          <a:srgbClr val="0078D4">
            <a:lumMod val="50000"/>
          </a:srgbClr>
        </a:solidFill>
        <a:ln w="10795"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SDK/CLI</a:t>
          </a:r>
        </a:p>
      </dgm:t>
    </dgm:pt>
    <dgm:pt modelId="{184F800B-B975-49E9-90DB-F410E740A776}" type="parTrans" cxnId="{319FB501-656F-4A46-A883-EC3983BD7ABB}">
      <dgm:prSet/>
      <dgm:spPr/>
      <dgm:t>
        <a:bodyPr/>
        <a:lstStyle/>
        <a:p>
          <a:endParaRPr lang="en-US"/>
        </a:p>
      </dgm:t>
    </dgm:pt>
    <dgm:pt modelId="{E37A03B6-4528-459B-96AD-A3DBB6387452}" type="sibTrans" cxnId="{319FB501-656F-4A46-A883-EC3983BD7ABB}">
      <dgm:prSet/>
      <dgm:spPr/>
      <dgm:t>
        <a:bodyPr/>
        <a:lstStyle/>
        <a:p>
          <a:endParaRPr lang="en-US"/>
        </a:p>
      </dgm:t>
    </dgm:pt>
    <dgm:pt modelId="{76D9D61C-F7B5-4636-8F3C-9CE2C3460D8B}">
      <dgm:prSet custT="1"/>
      <dgm:spPr>
        <a:solidFill>
          <a:srgbClr val="0078D4">
            <a:lumMod val="50000"/>
          </a:srgbClr>
        </a:solidFill>
        <a:ln w="10795"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Automatic content filtering</a:t>
          </a:r>
        </a:p>
      </dgm:t>
    </dgm:pt>
    <dgm:pt modelId="{75A23775-08D5-47DB-9C97-173704561D48}" type="parTrans" cxnId="{9B9D7910-5DA3-4BE2-92A8-9A158F3F19BF}">
      <dgm:prSet/>
      <dgm:spPr/>
      <dgm:t>
        <a:bodyPr/>
        <a:lstStyle/>
        <a:p>
          <a:endParaRPr lang="en-US"/>
        </a:p>
      </dgm:t>
    </dgm:pt>
    <dgm:pt modelId="{D766A881-0907-4BFF-ADFD-E1EEF2DF16E6}" type="sibTrans" cxnId="{9B9D7910-5DA3-4BE2-92A8-9A158F3F19BF}">
      <dgm:prSet/>
      <dgm:spPr/>
      <dgm:t>
        <a:bodyPr/>
        <a:lstStyle/>
        <a:p>
          <a:endParaRPr lang="en-US"/>
        </a:p>
      </dgm:t>
    </dgm:pt>
    <dgm:pt modelId="{20E3F129-10FD-4D12-948D-390D244B94AC}">
      <dgm:prSet custT="1"/>
      <dgm:spPr>
        <a:solidFill>
          <a:srgbClr val="0078D4">
            <a:lumMod val="50000"/>
          </a:srgbClr>
        </a:solidFill>
        <a:ln w="10795"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RBAC</a:t>
          </a:r>
        </a:p>
      </dgm:t>
    </dgm:pt>
    <dgm:pt modelId="{6B045427-2000-4916-B962-756ED9C86F67}" type="parTrans" cxnId="{292782B9-68D8-416C-99AB-AE319071DBB1}">
      <dgm:prSet/>
      <dgm:spPr/>
      <dgm:t>
        <a:bodyPr/>
        <a:lstStyle/>
        <a:p>
          <a:endParaRPr lang="en-US"/>
        </a:p>
      </dgm:t>
    </dgm:pt>
    <dgm:pt modelId="{43540198-FC5E-4602-8D46-C2A5EEB3D2E9}" type="sibTrans" cxnId="{292782B9-68D8-416C-99AB-AE319071DBB1}">
      <dgm:prSet/>
      <dgm:spPr/>
      <dgm:t>
        <a:bodyPr/>
        <a:lstStyle/>
        <a:p>
          <a:endParaRPr lang="en-US"/>
        </a:p>
      </dgm:t>
    </dgm:pt>
    <dgm:pt modelId="{E17056ED-A492-40A7-8BF8-8B6B7480326D}">
      <dgm:prSet custT="1"/>
      <dgm:spPr>
        <a:solidFill>
          <a:srgbClr val="0078D4">
            <a:lumMod val="50000"/>
          </a:srgbClr>
        </a:solidFill>
        <a:ln w="10795" cap="flat" cmpd="sng" algn="ctr">
          <a:solidFill>
            <a:srgbClr val="FFFFFF">
              <a:hueOff val="0"/>
              <a:satOff val="0"/>
              <a:lumOff val="0"/>
              <a:alphaOff val="0"/>
            </a:srgbClr>
          </a:solidFill>
          <a:prstDash val="solid"/>
        </a:ln>
        <a:effectLst/>
      </dgm:spPr>
      <dgm:t>
        <a:bodyPr spcFirstLastPara="0" vert="horz" wrap="square" lIns="76200" tIns="38100" rIns="76200" bIns="38100" numCol="1" spcCol="1270" anchor="ctr" anchorCtr="0"/>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Customer Managed Key (CMK)</a:t>
          </a:r>
        </a:p>
      </dgm:t>
    </dgm:pt>
    <dgm:pt modelId="{EBF400CD-114D-4FBD-8D7A-AE1FE79A3158}" type="parTrans" cxnId="{2F486FC3-9231-4D42-BCF3-FAAE2161F087}">
      <dgm:prSet/>
      <dgm:spPr/>
      <dgm:t>
        <a:bodyPr/>
        <a:lstStyle/>
        <a:p>
          <a:endParaRPr lang="en-US"/>
        </a:p>
      </dgm:t>
    </dgm:pt>
    <dgm:pt modelId="{A4C76C75-68E5-4670-9B40-08CDEA33DEC4}" type="sibTrans" cxnId="{2F486FC3-9231-4D42-BCF3-FAAE2161F087}">
      <dgm:prSet/>
      <dgm:spPr/>
      <dgm:t>
        <a:bodyPr/>
        <a:lstStyle/>
        <a:p>
          <a:endParaRPr lang="en-US"/>
        </a:p>
      </dgm:t>
    </dgm:pt>
    <dgm:pt modelId="{ABCD4E82-3365-474E-A71A-DA7F3667490E}" type="pres">
      <dgm:prSet presAssocID="{1515D4BA-0959-40D6-8C4C-92CB77C8330A}" presName="Name0" presStyleCnt="0">
        <dgm:presLayoutVars>
          <dgm:dir/>
          <dgm:animLvl val="lvl"/>
          <dgm:resizeHandles val="exact"/>
        </dgm:presLayoutVars>
      </dgm:prSet>
      <dgm:spPr/>
    </dgm:pt>
    <dgm:pt modelId="{7CFACF60-6160-4FCF-9790-38D67171BE7A}" type="pres">
      <dgm:prSet presAssocID="{5E5AA569-86CF-4A45-B40D-827BCA091DBF}" presName="linNode" presStyleCnt="0"/>
      <dgm:spPr/>
    </dgm:pt>
    <dgm:pt modelId="{25A0BCA2-3AF0-48CB-81B5-3F4BA85A4C4C}" type="pres">
      <dgm:prSet presAssocID="{5E5AA569-86CF-4A45-B40D-827BCA091DBF}" presName="parentText" presStyleLbl="node1" presStyleIdx="0" presStyleCnt="6" custScaleX="141990">
        <dgm:presLayoutVars>
          <dgm:chMax val="1"/>
          <dgm:bulletEnabled val="1"/>
        </dgm:presLayoutVars>
      </dgm:prSet>
      <dgm:spPr/>
    </dgm:pt>
    <dgm:pt modelId="{C3213B94-40A5-40C3-9E39-0E23CB1E4F83}" type="pres">
      <dgm:prSet presAssocID="{4B1F9D0A-7353-4189-8CFB-F66311440705}" presName="sp" presStyleCnt="0"/>
      <dgm:spPr/>
    </dgm:pt>
    <dgm:pt modelId="{7BA45882-A98D-4029-B322-78F8F97BC682}" type="pres">
      <dgm:prSet presAssocID="{CF4F28A9-48BA-4187-A606-AF173EAD6DE4}" presName="linNode" presStyleCnt="0"/>
      <dgm:spPr/>
    </dgm:pt>
    <dgm:pt modelId="{9002EB0A-2025-471C-8B65-B1F3197882D2}" type="pres">
      <dgm:prSet presAssocID="{CF4F28A9-48BA-4187-A606-AF173EAD6DE4}" presName="parentText" presStyleLbl="node1" presStyleIdx="1" presStyleCnt="6" custScaleX="141990">
        <dgm:presLayoutVars>
          <dgm:chMax val="1"/>
          <dgm:bulletEnabled val="1"/>
        </dgm:presLayoutVars>
      </dgm:prSet>
      <dgm:spPr>
        <a:xfrm>
          <a:off x="3188185" y="772081"/>
          <a:ext cx="3586708" cy="733717"/>
        </a:xfrm>
        <a:prstGeom prst="roundRect">
          <a:avLst/>
        </a:prstGeom>
      </dgm:spPr>
    </dgm:pt>
    <dgm:pt modelId="{30903A09-2726-4C42-B108-836EB3617086}" type="pres">
      <dgm:prSet presAssocID="{96700CEF-3E7C-4EAE-96AF-73939154F293}" presName="sp" presStyleCnt="0"/>
      <dgm:spPr/>
    </dgm:pt>
    <dgm:pt modelId="{A69451A3-5291-4EDE-9388-046B035F47DD}" type="pres">
      <dgm:prSet presAssocID="{20E3F129-10FD-4D12-948D-390D244B94AC}" presName="linNode" presStyleCnt="0"/>
      <dgm:spPr/>
    </dgm:pt>
    <dgm:pt modelId="{31507B74-1C1E-412D-88E6-E51C99BF3E5D}" type="pres">
      <dgm:prSet presAssocID="{20E3F129-10FD-4D12-948D-390D244B94AC}" presName="parentText" presStyleLbl="node1" presStyleIdx="2" presStyleCnt="6" custScaleX="141990">
        <dgm:presLayoutVars>
          <dgm:chMax val="1"/>
          <dgm:bulletEnabled val="1"/>
        </dgm:presLayoutVars>
      </dgm:prSet>
      <dgm:spPr/>
    </dgm:pt>
    <dgm:pt modelId="{90DBE8D8-ADE5-453B-B92E-E990A691C416}" type="pres">
      <dgm:prSet presAssocID="{43540198-FC5E-4602-8D46-C2A5EEB3D2E9}" presName="sp" presStyleCnt="0"/>
      <dgm:spPr/>
    </dgm:pt>
    <dgm:pt modelId="{2A96503A-8A43-4575-8B3E-1A42DE4077EA}" type="pres">
      <dgm:prSet presAssocID="{E17056ED-A492-40A7-8BF8-8B6B7480326D}" presName="linNode" presStyleCnt="0"/>
      <dgm:spPr/>
    </dgm:pt>
    <dgm:pt modelId="{03E10BD5-0538-4272-BC01-38006E157B69}" type="pres">
      <dgm:prSet presAssocID="{E17056ED-A492-40A7-8BF8-8B6B7480326D}" presName="parentText" presStyleLbl="node1" presStyleIdx="3" presStyleCnt="6" custScaleX="141990">
        <dgm:presLayoutVars>
          <dgm:chMax val="1"/>
          <dgm:bulletEnabled val="1"/>
        </dgm:presLayoutVars>
      </dgm:prSet>
      <dgm:spPr/>
    </dgm:pt>
    <dgm:pt modelId="{B66D9E16-581F-4347-828F-DCD3C6AFCE7F}" type="pres">
      <dgm:prSet presAssocID="{A4C76C75-68E5-4670-9B40-08CDEA33DEC4}" presName="sp" presStyleCnt="0"/>
      <dgm:spPr/>
    </dgm:pt>
    <dgm:pt modelId="{898A68DF-1772-41AF-9EB3-D3742257A143}" type="pres">
      <dgm:prSet presAssocID="{5594A711-EB63-4637-8578-D5025F2BC1C5}" presName="linNode" presStyleCnt="0"/>
      <dgm:spPr/>
    </dgm:pt>
    <dgm:pt modelId="{B22623E5-D6D1-4598-8F4D-C9D2FF3FD3B2}" type="pres">
      <dgm:prSet presAssocID="{5594A711-EB63-4637-8578-D5025F2BC1C5}" presName="parentText" presStyleLbl="node1" presStyleIdx="4" presStyleCnt="6" custScaleX="141990">
        <dgm:presLayoutVars>
          <dgm:chMax val="1"/>
          <dgm:bulletEnabled val="1"/>
        </dgm:presLayoutVars>
      </dgm:prSet>
      <dgm:spPr>
        <a:xfrm>
          <a:off x="3188185" y="2312887"/>
          <a:ext cx="3586708" cy="733717"/>
        </a:xfrm>
        <a:prstGeom prst="roundRect">
          <a:avLst/>
        </a:prstGeom>
      </dgm:spPr>
    </dgm:pt>
    <dgm:pt modelId="{5ED234C7-6461-4816-961A-58F87F38C4DB}" type="pres">
      <dgm:prSet presAssocID="{E37A03B6-4528-459B-96AD-A3DBB6387452}" presName="sp" presStyleCnt="0"/>
      <dgm:spPr/>
    </dgm:pt>
    <dgm:pt modelId="{8B821F9C-B68C-48AE-B3A9-D18EF6D87A9C}" type="pres">
      <dgm:prSet presAssocID="{76D9D61C-F7B5-4636-8F3C-9CE2C3460D8B}" presName="linNode" presStyleCnt="0"/>
      <dgm:spPr/>
    </dgm:pt>
    <dgm:pt modelId="{0F811CA8-27C7-4CC7-A2E0-2A48E7D15884}" type="pres">
      <dgm:prSet presAssocID="{76D9D61C-F7B5-4636-8F3C-9CE2C3460D8B}" presName="parentText" presStyleLbl="node1" presStyleIdx="5" presStyleCnt="6" custScaleX="141990">
        <dgm:presLayoutVars>
          <dgm:chMax val="1"/>
          <dgm:bulletEnabled val="1"/>
        </dgm:presLayoutVars>
      </dgm:prSet>
      <dgm:spPr>
        <a:xfrm>
          <a:off x="3188185" y="3083290"/>
          <a:ext cx="3586708" cy="733717"/>
        </a:xfrm>
        <a:prstGeom prst="roundRect">
          <a:avLst/>
        </a:prstGeom>
      </dgm:spPr>
    </dgm:pt>
  </dgm:ptLst>
  <dgm:cxnLst>
    <dgm:cxn modelId="{319FB501-656F-4A46-A883-EC3983BD7ABB}" srcId="{1515D4BA-0959-40D6-8C4C-92CB77C8330A}" destId="{5594A711-EB63-4637-8578-D5025F2BC1C5}" srcOrd="4" destOrd="0" parTransId="{184F800B-B975-49E9-90DB-F410E740A776}" sibTransId="{E37A03B6-4528-459B-96AD-A3DBB6387452}"/>
    <dgm:cxn modelId="{E9CF5403-D7C6-4F50-B025-D2EC042335BE}" type="presOf" srcId="{E17056ED-A492-40A7-8BF8-8B6B7480326D}" destId="{03E10BD5-0538-4272-BC01-38006E157B69}" srcOrd="0" destOrd="0" presId="urn:microsoft.com/office/officeart/2005/8/layout/vList5"/>
    <dgm:cxn modelId="{9B9D7910-5DA3-4BE2-92A8-9A158F3F19BF}" srcId="{1515D4BA-0959-40D6-8C4C-92CB77C8330A}" destId="{76D9D61C-F7B5-4636-8F3C-9CE2C3460D8B}" srcOrd="5" destOrd="0" parTransId="{75A23775-08D5-47DB-9C97-173704561D48}" sibTransId="{D766A881-0907-4BFF-ADFD-E1EEF2DF16E6}"/>
    <dgm:cxn modelId="{394C2622-E858-4AF1-9E3B-BCE48723F06A}" type="presOf" srcId="{5594A711-EB63-4637-8578-D5025F2BC1C5}" destId="{B22623E5-D6D1-4598-8F4D-C9D2FF3FD3B2}" srcOrd="0" destOrd="0" presId="urn:microsoft.com/office/officeart/2005/8/layout/vList5"/>
    <dgm:cxn modelId="{FF08BD33-17F0-48BB-ACB7-C8619F016A6B}" type="presOf" srcId="{5E5AA569-86CF-4A45-B40D-827BCA091DBF}" destId="{25A0BCA2-3AF0-48CB-81B5-3F4BA85A4C4C}" srcOrd="0" destOrd="0" presId="urn:microsoft.com/office/officeart/2005/8/layout/vList5"/>
    <dgm:cxn modelId="{68011CB1-045C-420F-892F-45538420AAEB}" srcId="{1515D4BA-0959-40D6-8C4C-92CB77C8330A}" destId="{CF4F28A9-48BA-4187-A606-AF173EAD6DE4}" srcOrd="1" destOrd="0" parTransId="{AF621443-9335-4B72-8A6F-F3F80799B3D5}" sibTransId="{96700CEF-3E7C-4EAE-96AF-73939154F293}"/>
    <dgm:cxn modelId="{292782B9-68D8-416C-99AB-AE319071DBB1}" srcId="{1515D4BA-0959-40D6-8C4C-92CB77C8330A}" destId="{20E3F129-10FD-4D12-948D-390D244B94AC}" srcOrd="2" destOrd="0" parTransId="{6B045427-2000-4916-B962-756ED9C86F67}" sibTransId="{43540198-FC5E-4602-8D46-C2A5EEB3D2E9}"/>
    <dgm:cxn modelId="{2F486FC3-9231-4D42-BCF3-FAAE2161F087}" srcId="{1515D4BA-0959-40D6-8C4C-92CB77C8330A}" destId="{E17056ED-A492-40A7-8BF8-8B6B7480326D}" srcOrd="3" destOrd="0" parTransId="{EBF400CD-114D-4FBD-8D7A-AE1FE79A3158}" sibTransId="{A4C76C75-68E5-4670-9B40-08CDEA33DEC4}"/>
    <dgm:cxn modelId="{467C5ECD-D585-4A63-B669-5749E63204D9}" type="presOf" srcId="{CF4F28A9-48BA-4187-A606-AF173EAD6DE4}" destId="{9002EB0A-2025-471C-8B65-B1F3197882D2}" srcOrd="0" destOrd="0" presId="urn:microsoft.com/office/officeart/2005/8/layout/vList5"/>
    <dgm:cxn modelId="{03D717CF-25CA-45E4-9745-195C53AA799D}" srcId="{1515D4BA-0959-40D6-8C4C-92CB77C8330A}" destId="{5E5AA569-86CF-4A45-B40D-827BCA091DBF}" srcOrd="0" destOrd="0" parTransId="{16CEE3A8-E9A7-4038-87CE-6C3FFB31ED9F}" sibTransId="{4B1F9D0A-7353-4189-8CFB-F66311440705}"/>
    <dgm:cxn modelId="{94BB90D6-6348-4793-B9E0-8E130E5F8A85}" type="presOf" srcId="{1515D4BA-0959-40D6-8C4C-92CB77C8330A}" destId="{ABCD4E82-3365-474E-A71A-DA7F3667490E}" srcOrd="0" destOrd="0" presId="urn:microsoft.com/office/officeart/2005/8/layout/vList5"/>
    <dgm:cxn modelId="{B20B1DDC-7F05-4B8F-B69F-AE51D90BEEEC}" type="presOf" srcId="{76D9D61C-F7B5-4636-8F3C-9CE2C3460D8B}" destId="{0F811CA8-27C7-4CC7-A2E0-2A48E7D15884}" srcOrd="0" destOrd="0" presId="urn:microsoft.com/office/officeart/2005/8/layout/vList5"/>
    <dgm:cxn modelId="{FBAF01E1-A613-43C6-BFCC-652CFE67878E}" type="presOf" srcId="{20E3F129-10FD-4D12-948D-390D244B94AC}" destId="{31507B74-1C1E-412D-88E6-E51C99BF3E5D}" srcOrd="0" destOrd="0" presId="urn:microsoft.com/office/officeart/2005/8/layout/vList5"/>
    <dgm:cxn modelId="{F0B2E28A-7092-48A8-A975-FC8C04830C64}" type="presParOf" srcId="{ABCD4E82-3365-474E-A71A-DA7F3667490E}" destId="{7CFACF60-6160-4FCF-9790-38D67171BE7A}" srcOrd="0" destOrd="0" presId="urn:microsoft.com/office/officeart/2005/8/layout/vList5"/>
    <dgm:cxn modelId="{4B9C0D1E-EBEC-4DBE-877C-29E58844CEA4}" type="presParOf" srcId="{7CFACF60-6160-4FCF-9790-38D67171BE7A}" destId="{25A0BCA2-3AF0-48CB-81B5-3F4BA85A4C4C}" srcOrd="0" destOrd="0" presId="urn:microsoft.com/office/officeart/2005/8/layout/vList5"/>
    <dgm:cxn modelId="{F4746D1F-E787-4676-B335-20D224284E51}" type="presParOf" srcId="{ABCD4E82-3365-474E-A71A-DA7F3667490E}" destId="{C3213B94-40A5-40C3-9E39-0E23CB1E4F83}" srcOrd="1" destOrd="0" presId="urn:microsoft.com/office/officeart/2005/8/layout/vList5"/>
    <dgm:cxn modelId="{870C573F-214E-4558-A77F-FC44398A9B2D}" type="presParOf" srcId="{ABCD4E82-3365-474E-A71A-DA7F3667490E}" destId="{7BA45882-A98D-4029-B322-78F8F97BC682}" srcOrd="2" destOrd="0" presId="urn:microsoft.com/office/officeart/2005/8/layout/vList5"/>
    <dgm:cxn modelId="{2294AD09-BEF1-450B-94DE-75A205E3CE04}" type="presParOf" srcId="{7BA45882-A98D-4029-B322-78F8F97BC682}" destId="{9002EB0A-2025-471C-8B65-B1F3197882D2}" srcOrd="0" destOrd="0" presId="urn:microsoft.com/office/officeart/2005/8/layout/vList5"/>
    <dgm:cxn modelId="{971E5C0A-60CB-4769-9F84-1471DB8F1DC2}" type="presParOf" srcId="{ABCD4E82-3365-474E-A71A-DA7F3667490E}" destId="{30903A09-2726-4C42-B108-836EB3617086}" srcOrd="3" destOrd="0" presId="urn:microsoft.com/office/officeart/2005/8/layout/vList5"/>
    <dgm:cxn modelId="{66559A9F-4A78-44F0-A53D-B882C89C81CF}" type="presParOf" srcId="{ABCD4E82-3365-474E-A71A-DA7F3667490E}" destId="{A69451A3-5291-4EDE-9388-046B035F47DD}" srcOrd="4" destOrd="0" presId="urn:microsoft.com/office/officeart/2005/8/layout/vList5"/>
    <dgm:cxn modelId="{C385CBE1-8932-48B5-96F3-3DCDF06375A3}" type="presParOf" srcId="{A69451A3-5291-4EDE-9388-046B035F47DD}" destId="{31507B74-1C1E-412D-88E6-E51C99BF3E5D}" srcOrd="0" destOrd="0" presId="urn:microsoft.com/office/officeart/2005/8/layout/vList5"/>
    <dgm:cxn modelId="{1A0B148B-B3A3-4BE4-B9FB-9C49CCC1DD92}" type="presParOf" srcId="{ABCD4E82-3365-474E-A71A-DA7F3667490E}" destId="{90DBE8D8-ADE5-453B-B92E-E990A691C416}" srcOrd="5" destOrd="0" presId="urn:microsoft.com/office/officeart/2005/8/layout/vList5"/>
    <dgm:cxn modelId="{AF4BB375-4148-4B99-9335-B5686216C6CF}" type="presParOf" srcId="{ABCD4E82-3365-474E-A71A-DA7F3667490E}" destId="{2A96503A-8A43-4575-8B3E-1A42DE4077EA}" srcOrd="6" destOrd="0" presId="urn:microsoft.com/office/officeart/2005/8/layout/vList5"/>
    <dgm:cxn modelId="{479FF446-C31D-439D-92EA-20C414276A98}" type="presParOf" srcId="{2A96503A-8A43-4575-8B3E-1A42DE4077EA}" destId="{03E10BD5-0538-4272-BC01-38006E157B69}" srcOrd="0" destOrd="0" presId="urn:microsoft.com/office/officeart/2005/8/layout/vList5"/>
    <dgm:cxn modelId="{807B1ED0-99F2-4D4B-A230-D1A1691613DA}" type="presParOf" srcId="{ABCD4E82-3365-474E-A71A-DA7F3667490E}" destId="{B66D9E16-581F-4347-828F-DCD3C6AFCE7F}" srcOrd="7" destOrd="0" presId="urn:microsoft.com/office/officeart/2005/8/layout/vList5"/>
    <dgm:cxn modelId="{1BB25CD2-C01A-4E14-8CA7-A992228F9284}" type="presParOf" srcId="{ABCD4E82-3365-474E-A71A-DA7F3667490E}" destId="{898A68DF-1772-41AF-9EB3-D3742257A143}" srcOrd="8" destOrd="0" presId="urn:microsoft.com/office/officeart/2005/8/layout/vList5"/>
    <dgm:cxn modelId="{3B911D4D-0D39-4F5D-924E-8648B0AF6940}" type="presParOf" srcId="{898A68DF-1772-41AF-9EB3-D3742257A143}" destId="{B22623E5-D6D1-4598-8F4D-C9D2FF3FD3B2}" srcOrd="0" destOrd="0" presId="urn:microsoft.com/office/officeart/2005/8/layout/vList5"/>
    <dgm:cxn modelId="{EE1289B0-4F8C-44CB-B287-5A4E89A8ADAC}" type="presParOf" srcId="{ABCD4E82-3365-474E-A71A-DA7F3667490E}" destId="{5ED234C7-6461-4816-961A-58F87F38C4DB}" srcOrd="9" destOrd="0" presId="urn:microsoft.com/office/officeart/2005/8/layout/vList5"/>
    <dgm:cxn modelId="{F076F17C-EBDC-400B-A716-6B8A34F2E3E3}" type="presParOf" srcId="{ABCD4E82-3365-474E-A71A-DA7F3667490E}" destId="{8B821F9C-B68C-48AE-B3A9-D18EF6D87A9C}" srcOrd="10" destOrd="0" presId="urn:microsoft.com/office/officeart/2005/8/layout/vList5"/>
    <dgm:cxn modelId="{A77DE68B-B268-4934-BEA0-62EE5AFF1397}" type="presParOf" srcId="{8B821F9C-B68C-48AE-B3A9-D18EF6D87A9C}" destId="{0F811CA8-27C7-4CC7-A2E0-2A48E7D15884}"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A0BCA2-3AF0-48CB-81B5-3F4BA85A4C4C}">
      <dsp:nvSpPr>
        <dsp:cNvPr id="0" name=""/>
        <dsp:cNvSpPr/>
      </dsp:nvSpPr>
      <dsp:spPr>
        <a:xfrm>
          <a:off x="2225753" y="1048"/>
          <a:ext cx="4654833" cy="610654"/>
        </a:xfrm>
        <a:prstGeom prst="roundRect">
          <a:avLst/>
        </a:prstGeom>
        <a:solidFill>
          <a:schemeClr val="accent1">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VNET support</a:t>
          </a:r>
        </a:p>
      </dsp:txBody>
      <dsp:txXfrm>
        <a:off x="2255563" y="30858"/>
        <a:ext cx="4595213" cy="551034"/>
      </dsp:txXfrm>
    </dsp:sp>
    <dsp:sp modelId="{9002EB0A-2025-471C-8B65-B1F3197882D2}">
      <dsp:nvSpPr>
        <dsp:cNvPr id="0" name=""/>
        <dsp:cNvSpPr/>
      </dsp:nvSpPr>
      <dsp:spPr>
        <a:xfrm>
          <a:off x="2225753" y="642235"/>
          <a:ext cx="4654833" cy="610654"/>
        </a:xfrm>
        <a:prstGeom prst="roundRect">
          <a:avLst/>
        </a:prstGeom>
        <a:solidFill>
          <a:srgbClr val="0078D4">
            <a:lumMod val="50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Managed Identity</a:t>
          </a:r>
        </a:p>
      </dsp:txBody>
      <dsp:txXfrm>
        <a:off x="2255563" y="672045"/>
        <a:ext cx="4595213" cy="551034"/>
      </dsp:txXfrm>
    </dsp:sp>
    <dsp:sp modelId="{31507B74-1C1E-412D-88E6-E51C99BF3E5D}">
      <dsp:nvSpPr>
        <dsp:cNvPr id="0" name=""/>
        <dsp:cNvSpPr/>
      </dsp:nvSpPr>
      <dsp:spPr>
        <a:xfrm>
          <a:off x="2225753" y="1283422"/>
          <a:ext cx="4654833" cy="610654"/>
        </a:xfrm>
        <a:prstGeom prst="roundRect">
          <a:avLst/>
        </a:prstGeom>
        <a:solidFill>
          <a:srgbClr val="0078D4">
            <a:lumMod val="50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RBAC</a:t>
          </a:r>
        </a:p>
      </dsp:txBody>
      <dsp:txXfrm>
        <a:off x="2255563" y="1313232"/>
        <a:ext cx="4595213" cy="551034"/>
      </dsp:txXfrm>
    </dsp:sp>
    <dsp:sp modelId="{03E10BD5-0538-4272-BC01-38006E157B69}">
      <dsp:nvSpPr>
        <dsp:cNvPr id="0" name=""/>
        <dsp:cNvSpPr/>
      </dsp:nvSpPr>
      <dsp:spPr>
        <a:xfrm>
          <a:off x="2225753" y="1924609"/>
          <a:ext cx="4654833" cy="610654"/>
        </a:xfrm>
        <a:prstGeom prst="roundRect">
          <a:avLst/>
        </a:prstGeom>
        <a:solidFill>
          <a:srgbClr val="0078D4">
            <a:lumMod val="50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Customer Managed Key (CMK)</a:t>
          </a:r>
        </a:p>
      </dsp:txBody>
      <dsp:txXfrm>
        <a:off x="2255563" y="1954419"/>
        <a:ext cx="4595213" cy="551034"/>
      </dsp:txXfrm>
    </dsp:sp>
    <dsp:sp modelId="{B22623E5-D6D1-4598-8F4D-C9D2FF3FD3B2}">
      <dsp:nvSpPr>
        <dsp:cNvPr id="0" name=""/>
        <dsp:cNvSpPr/>
      </dsp:nvSpPr>
      <dsp:spPr>
        <a:xfrm>
          <a:off x="2225753" y="2565796"/>
          <a:ext cx="4654833" cy="610654"/>
        </a:xfrm>
        <a:prstGeom prst="roundRect">
          <a:avLst/>
        </a:prstGeom>
        <a:solidFill>
          <a:srgbClr val="0078D4">
            <a:lumMod val="50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SDK/CLI</a:t>
          </a:r>
        </a:p>
      </dsp:txBody>
      <dsp:txXfrm>
        <a:off x="2255563" y="2595606"/>
        <a:ext cx="4595213" cy="551034"/>
      </dsp:txXfrm>
    </dsp:sp>
    <dsp:sp modelId="{0F811CA8-27C7-4CC7-A2E0-2A48E7D15884}">
      <dsp:nvSpPr>
        <dsp:cNvPr id="0" name=""/>
        <dsp:cNvSpPr/>
      </dsp:nvSpPr>
      <dsp:spPr>
        <a:xfrm>
          <a:off x="2225753" y="3206983"/>
          <a:ext cx="4654833" cy="610654"/>
        </a:xfrm>
        <a:prstGeom prst="roundRect">
          <a:avLst/>
        </a:prstGeom>
        <a:solidFill>
          <a:srgbClr val="0078D4">
            <a:lumMod val="50000"/>
          </a:srgbClr>
        </a:solidFill>
        <a:ln w="10795" cap="flat" cmpd="sng" algn="ctr">
          <a:solidFill>
            <a:srgbClr val="FFFFFF">
              <a:hueOff val="0"/>
              <a:satOff val="0"/>
              <a:lumOff val="0"/>
              <a:alphaOff val="0"/>
            </a:srgb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solidFill>
                <a:srgbClr val="FFFFFF"/>
              </a:solidFill>
              <a:latin typeface="Segoe UI"/>
              <a:ea typeface="+mn-ea"/>
              <a:cs typeface="+mn-cs"/>
            </a:rPr>
            <a:t>Automatic content filtering</a:t>
          </a:r>
        </a:p>
      </dsp:txBody>
      <dsp:txXfrm>
        <a:off x="2255563" y="3236793"/>
        <a:ext cx="4595213" cy="55103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3/14/2023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Availability is an important milestone for this service. At GA the service, although still with limited access, comes guaranteed with the enterprise-grade security, SLA, privacy controls, regulatory compliance (e.g. HIPAA), geo diversity (in other words, availability in multiple Azure regions) and support services that customers expect from Microsoft Azure. So, onboarded customers will benefit from these capabilities for the applications they design using the Azure OpenAI Service.</a:t>
            </a:r>
          </a:p>
          <a:p>
            <a:r>
              <a:rPr lang="en-US"/>
              <a:t>The announcement will consist of an announcement blog post (tentative), availability of this FAQ for Microsoft sales and partners, a Microsoft Mechanics video featuring Pablo Castro (Distinguished Engineer, Microsoft) with crafty demos showing how users can take advantage of this service, and webpage updates.</a:t>
            </a:r>
          </a:p>
          <a:p>
            <a:endParaRPr lang="en-US"/>
          </a:p>
          <a:p>
            <a:r>
              <a:rPr lang="en-US"/>
              <a:t>We are not providing any dates or confirming GPT-4 (tied up in next phase of investment)</a:t>
            </a:r>
          </a:p>
          <a:p>
            <a:r>
              <a:rPr lang="en-US"/>
              <a:t>GA – December 2021</a:t>
            </a:r>
          </a:p>
          <a:p>
            <a:r>
              <a:rPr lang="en-US"/>
              <a:t>Text-davinci-003 early 2023</a:t>
            </a:r>
          </a:p>
          <a:p>
            <a:r>
              <a:rPr lang="en-US"/>
              <a:t>DALL*E 2 private preview Q1 2023</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788FBD-B854-40A3-8854-BC77942210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061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12121"/>
                </a:solidFill>
                <a:effectLst/>
                <a:latin typeface="Segoe UI" panose="020B0502040204020203" pitchFamily="34" charset="0"/>
              </a:rPr>
              <a:t>On this slide, I think you would benefit from being clearer about the specific customer problems:</a:t>
            </a:r>
          </a:p>
          <a:p>
            <a:pPr algn="l" fontAlgn="base"/>
            <a:r>
              <a:rPr lang="en-US" b="0" i="0" dirty="0">
                <a:solidFill>
                  <a:srgbClr val="212121"/>
                </a:solidFill>
                <a:effectLst/>
                <a:latin typeface="Segoe UI" panose="020B0502040204020203" pitchFamily="34" charset="0"/>
              </a:rPr>
              <a:t> </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doesn't know about your proprietary data</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is trained at a point in time and can get out of date</a:t>
            </a:r>
          </a:p>
          <a:p>
            <a:pPr algn="l" fontAlgn="base"/>
            <a:r>
              <a:rPr lang="en-US" b="0" i="0" dirty="0">
                <a:solidFill>
                  <a:srgbClr val="212121"/>
                </a:solidFill>
                <a:effectLst/>
                <a:latin typeface="Segoe UI" panose="020B0502040204020203" pitchFamily="34" charset="0"/>
              </a:rPr>
              <a:t> </a:t>
            </a:r>
          </a:p>
          <a:p>
            <a:pPr algn="l" fontAlgn="base"/>
            <a:r>
              <a:rPr lang="en-US" b="0" i="0" dirty="0">
                <a:solidFill>
                  <a:srgbClr val="212121"/>
                </a:solidFill>
                <a:effectLst/>
                <a:latin typeface="Segoe UI" panose="020B0502040204020203" pitchFamily="34" charset="0"/>
              </a:rPr>
              <a:t>And if you want:</a:t>
            </a:r>
          </a:p>
          <a:p>
            <a:pPr algn="l" fontAlgn="base">
              <a:buFont typeface="Arial" panose="020B0604020202020204" pitchFamily="34" charset="0"/>
              <a:buChar char="•"/>
            </a:pPr>
            <a:r>
              <a:rPr lang="en-US" b="0" i="0" dirty="0" err="1">
                <a:solidFill>
                  <a:srgbClr val="212121"/>
                </a:solidFill>
                <a:effectLst/>
                <a:latin typeface="Segoe UI" panose="020B0502040204020203" pitchFamily="34" charset="0"/>
              </a:rPr>
              <a:t>ChatGPT</a:t>
            </a:r>
            <a:r>
              <a:rPr lang="en-US" b="0" i="0" dirty="0">
                <a:solidFill>
                  <a:srgbClr val="212121"/>
                </a:solidFill>
                <a:effectLst/>
                <a:latin typeface="Segoe UI" panose="020B0502040204020203" pitchFamily="34" charset="0"/>
              </a:rPr>
              <a:t> lacks connectors to data sources and document crackers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82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叙述</a:t>
            </a:r>
            <a:r>
              <a:rPr lang="en-US" altLang="zh-CN" dirty="0"/>
              <a:t>/</a:t>
            </a:r>
            <a:r>
              <a:rPr lang="zh-CN" altLang="en-US" dirty="0"/>
              <a:t>谈话曲目：</a:t>
            </a:r>
          </a:p>
          <a:p>
            <a:r>
              <a:rPr lang="en-US" dirty="0"/>
              <a:t>Azure AI </a:t>
            </a:r>
            <a:r>
              <a:rPr lang="zh-CN" altLang="en-US" dirty="0"/>
              <a:t>是微软提供的一系列人工智能服务，作为其 </a:t>
            </a:r>
            <a:r>
              <a:rPr lang="en-US" dirty="0"/>
              <a:t>Azure </a:t>
            </a:r>
            <a:r>
              <a:rPr lang="zh-CN" altLang="en-US" dirty="0"/>
              <a:t>云平台的一部分。 </a:t>
            </a:r>
            <a:r>
              <a:rPr lang="en-US" dirty="0"/>
              <a:t>Azure AI </a:t>
            </a:r>
            <a:r>
              <a:rPr lang="zh-CN" altLang="en-US" dirty="0"/>
              <a:t>服务旨在让开发人员和组织能够轻松地将 </a:t>
            </a:r>
            <a:r>
              <a:rPr lang="en-US" dirty="0"/>
              <a:t>AI </a:t>
            </a:r>
            <a:r>
              <a:rPr lang="zh-CN" altLang="en-US" dirty="0"/>
              <a:t>功能添加到他们的应用程序中，而无需广泛的 </a:t>
            </a:r>
            <a:r>
              <a:rPr lang="en-US" dirty="0"/>
              <a:t>AI </a:t>
            </a:r>
            <a:r>
              <a:rPr lang="zh-CN" altLang="en-US" dirty="0"/>
              <a:t>专业知识。</a:t>
            </a:r>
          </a:p>
          <a:p>
            <a:r>
              <a:rPr lang="en-US" dirty="0"/>
              <a:t>Azure AI </a:t>
            </a:r>
            <a:r>
              <a:rPr lang="zh-CN" altLang="en-US" dirty="0"/>
              <a:t>包括范围广泛的服务，例如：</a:t>
            </a:r>
          </a:p>
          <a:p>
            <a:r>
              <a:rPr lang="en-US" dirty="0"/>
              <a:t>Azure </a:t>
            </a:r>
            <a:r>
              <a:rPr lang="zh-CN" altLang="en-US" dirty="0"/>
              <a:t>认知服务：预构建 </a:t>
            </a:r>
            <a:r>
              <a:rPr lang="en-US" dirty="0"/>
              <a:t>API </a:t>
            </a:r>
            <a:r>
              <a:rPr lang="zh-CN" altLang="en-US" dirty="0"/>
              <a:t>的集合，允许开发人员将自然语言理解、计算机视觉和语音识别等功能添加到他们的应用程序中。</a:t>
            </a:r>
          </a:p>
          <a:p>
            <a:r>
              <a:rPr lang="en-US" dirty="0"/>
              <a:t>Azure </a:t>
            </a:r>
            <a:r>
              <a:rPr lang="zh-CN" altLang="en-US" dirty="0"/>
              <a:t>机器学习：一个基于云的平台，允许开发人员构建、部署和管理机器学习模型，以及创建自定义机器学习算法。</a:t>
            </a:r>
          </a:p>
          <a:p>
            <a:r>
              <a:rPr lang="en-US" dirty="0"/>
              <a:t>Azure Applied AI Services：</a:t>
            </a:r>
            <a:r>
              <a:rPr lang="zh-CN" altLang="en-US" dirty="0"/>
              <a:t>一套基于场景的服务，使组织能够加速采用，例如 </a:t>
            </a:r>
            <a:r>
              <a:rPr lang="en-US" dirty="0"/>
              <a:t>Azure Cognitive Search，</a:t>
            </a:r>
            <a:r>
              <a:rPr lang="zh-CN" altLang="en-US" dirty="0"/>
              <a:t>它通过使用机器学习模型提供对结构化和非结构化数据的搜索功能。</a:t>
            </a:r>
          </a:p>
          <a:p>
            <a:r>
              <a:rPr lang="zh-CN" altLang="en-US" dirty="0"/>
              <a:t>这些服务与 </a:t>
            </a:r>
            <a:r>
              <a:rPr lang="en-US" dirty="0"/>
              <a:t>Azure </a:t>
            </a:r>
            <a:r>
              <a:rPr lang="zh-CN" altLang="en-US" dirty="0"/>
              <a:t>平台集成，提供可扩展性、安全性和合规性等功能，以及可用于构建和部署支持 </a:t>
            </a:r>
            <a:r>
              <a:rPr lang="en-US" dirty="0"/>
              <a:t>AI </a:t>
            </a:r>
            <a:r>
              <a:rPr lang="zh-CN" altLang="en-US" dirty="0"/>
              <a:t>的应用程序的许多其他工具和服务。</a:t>
            </a:r>
          </a:p>
          <a:p>
            <a:r>
              <a:rPr lang="en-US" dirty="0"/>
              <a:t>Azure AI </a:t>
            </a:r>
            <a:r>
              <a:rPr lang="zh-CN" altLang="en-US" dirty="0"/>
              <a:t>服务旨在让开发人员和组织能够轻松地将 </a:t>
            </a:r>
            <a:r>
              <a:rPr lang="en-US" dirty="0"/>
              <a:t>AI </a:t>
            </a:r>
            <a:r>
              <a:rPr lang="zh-CN" altLang="en-US" dirty="0"/>
              <a:t>功能添加到他们的应用程序中，而无需广泛的 </a:t>
            </a:r>
            <a:r>
              <a:rPr lang="en-US" dirty="0"/>
              <a:t>AI </a:t>
            </a:r>
            <a:r>
              <a:rPr lang="zh-CN" altLang="en-US" dirty="0"/>
              <a:t>专业知识。 </a:t>
            </a:r>
            <a:r>
              <a:rPr lang="en-US" dirty="0"/>
              <a:t>Microsoft </a:t>
            </a:r>
            <a:r>
              <a:rPr lang="zh-CN" altLang="en-US" dirty="0"/>
              <a:t>的 </a:t>
            </a:r>
            <a:r>
              <a:rPr lang="en-US" dirty="0"/>
              <a:t>Azure AI </a:t>
            </a:r>
            <a:r>
              <a:rPr lang="zh-CN" altLang="en-US" dirty="0"/>
              <a:t>服务允许开发人员快速构建、部署和扩展支持 </a:t>
            </a:r>
            <a:r>
              <a:rPr lang="en-US" dirty="0"/>
              <a:t>AI </a:t>
            </a:r>
            <a:r>
              <a:rPr lang="zh-CN" altLang="en-US" dirty="0"/>
              <a:t>的应用程序，并利用 </a:t>
            </a:r>
            <a:r>
              <a:rPr lang="en-US" dirty="0"/>
              <a:t>Azure </a:t>
            </a:r>
            <a:r>
              <a:rPr lang="zh-CN" altLang="en-US" dirty="0"/>
              <a:t>的可扩展性、安全性和合规性功能。</a:t>
            </a:r>
          </a:p>
          <a:p>
            <a:r>
              <a:rPr lang="en-US" dirty="0"/>
              <a:t>Microsoft Power Platform AI Builder </a:t>
            </a:r>
            <a:r>
              <a:rPr lang="zh-CN" altLang="en-US" dirty="0"/>
              <a:t>中的 </a:t>
            </a:r>
            <a:r>
              <a:rPr lang="en-US" dirty="0"/>
              <a:t>Azure AI </a:t>
            </a:r>
            <a:r>
              <a:rPr lang="zh-CN" altLang="en-US" dirty="0"/>
              <a:t>集成允许企业和开发人员快速轻松地构建和部署自定义 </a:t>
            </a:r>
            <a:r>
              <a:rPr lang="en-US" dirty="0"/>
              <a:t>AI </a:t>
            </a:r>
            <a:r>
              <a:rPr lang="zh-CN" altLang="en-US" dirty="0"/>
              <a:t>模型，并将它们与 </a:t>
            </a:r>
            <a:r>
              <a:rPr lang="en-US" dirty="0"/>
              <a:t>Power </a:t>
            </a:r>
            <a:r>
              <a:rPr lang="en-US" dirty="0" err="1"/>
              <a:t>Apps、Power</a:t>
            </a:r>
            <a:r>
              <a:rPr lang="en-US" dirty="0"/>
              <a:t> Automate </a:t>
            </a:r>
            <a:r>
              <a:rPr lang="zh-CN" altLang="en-US" dirty="0"/>
              <a:t>和 </a:t>
            </a:r>
            <a:r>
              <a:rPr lang="en-US" dirty="0"/>
              <a:t>Power Virtual Agents </a:t>
            </a:r>
            <a:r>
              <a:rPr lang="zh-CN" altLang="en-US" dirty="0"/>
              <a:t>集成，以添加高级功能并改进数据 管理和安全。 它还允许轻松地扩展和提高模型的性能，以及轻松地与其他 </a:t>
            </a:r>
            <a:r>
              <a:rPr lang="en-US" dirty="0"/>
              <a:t>Azure </a:t>
            </a:r>
            <a:r>
              <a:rPr lang="zh-CN" altLang="en-US" dirty="0"/>
              <a:t>服务集成。</a:t>
            </a:r>
          </a:p>
          <a:p>
            <a:r>
              <a:rPr lang="zh-CN" altLang="en-US" dirty="0"/>
              <a:t>微软在其广泛的产品和服务中采用了 </a:t>
            </a:r>
            <a:r>
              <a:rPr lang="en-US" dirty="0"/>
              <a:t>Azure AI，</a:t>
            </a:r>
            <a:r>
              <a:rPr lang="zh-CN" altLang="en-US" dirty="0"/>
              <a:t>以改善功能、性能和用户体验。 微软大规模采用 </a:t>
            </a:r>
            <a:r>
              <a:rPr lang="en-US" dirty="0"/>
              <a:t>Azure AI </a:t>
            </a:r>
            <a:r>
              <a:rPr lang="zh-CN" altLang="en-US" dirty="0"/>
              <a:t>的一些例子包括：</a:t>
            </a:r>
          </a:p>
          <a:p>
            <a:r>
              <a:rPr lang="en-US" dirty="0"/>
              <a:t>Office 365：</a:t>
            </a:r>
            <a:r>
              <a:rPr lang="zh-CN" altLang="en-US" dirty="0"/>
              <a:t>微软将自然语言处理、计算机视觉和文本分析等</a:t>
            </a:r>
            <a:r>
              <a:rPr lang="en-US" dirty="0"/>
              <a:t>Azure AI</a:t>
            </a:r>
            <a:r>
              <a:rPr lang="zh-CN" altLang="en-US" dirty="0"/>
              <a:t>能力集成到</a:t>
            </a:r>
            <a:r>
              <a:rPr lang="en-US" dirty="0"/>
              <a:t>Office 365</a:t>
            </a:r>
            <a:r>
              <a:rPr lang="zh-CN" altLang="en-US" dirty="0"/>
              <a:t>中，以改进</a:t>
            </a:r>
            <a:r>
              <a:rPr lang="en-US" dirty="0"/>
              <a:t>Outlook</a:t>
            </a:r>
            <a:r>
              <a:rPr lang="zh-CN" altLang="en-US" dirty="0"/>
              <a:t>和</a:t>
            </a:r>
            <a:r>
              <a:rPr lang="en-US" dirty="0"/>
              <a:t>Word</a:t>
            </a:r>
            <a:r>
              <a:rPr lang="zh-CN" altLang="en-US" dirty="0"/>
              <a:t>等产品的功能。 这允许用户执行自动总结长文档或自动标记电子邮件附件中的图像等任务。</a:t>
            </a:r>
          </a:p>
          <a:p>
            <a:r>
              <a:rPr lang="en-US" dirty="0"/>
              <a:t>Dynamics 365：Dynamics 365 </a:t>
            </a:r>
            <a:r>
              <a:rPr lang="zh-CN" altLang="en-US" dirty="0"/>
              <a:t>是业务应用程序的集合，使组织能够管理客户数据和交互，以及自动化业务流程。 通过 </a:t>
            </a:r>
            <a:r>
              <a:rPr lang="en-US" dirty="0"/>
              <a:t>Azure AI </a:t>
            </a:r>
            <a:r>
              <a:rPr lang="zh-CN" altLang="en-US" dirty="0"/>
              <a:t>集成，</a:t>
            </a:r>
            <a:r>
              <a:rPr lang="en-US" dirty="0"/>
              <a:t>Dynamics 365 </a:t>
            </a:r>
            <a:r>
              <a:rPr lang="zh-CN" altLang="en-US" dirty="0"/>
              <a:t>提供预测性线索评分、情绪分析和聊天机器人等功能，以帮助企业更好地了解客户并与之互动。</a:t>
            </a:r>
          </a:p>
          <a:p>
            <a:r>
              <a:rPr lang="en-US" dirty="0"/>
              <a:t>Bing：</a:t>
            </a:r>
            <a:r>
              <a:rPr lang="zh-CN" altLang="en-US" dirty="0"/>
              <a:t>微软的搜索引擎 </a:t>
            </a:r>
            <a:r>
              <a:rPr lang="en-US" dirty="0"/>
              <a:t>Bing </a:t>
            </a:r>
            <a:r>
              <a:rPr lang="zh-CN" altLang="en-US" dirty="0"/>
              <a:t>使用 </a:t>
            </a:r>
            <a:r>
              <a:rPr lang="en-US" dirty="0"/>
              <a:t>Azure AI </a:t>
            </a:r>
            <a:r>
              <a:rPr lang="zh-CN" altLang="en-US" dirty="0"/>
              <a:t>分析大量数据并为用户改进搜索结果。 例如，</a:t>
            </a:r>
            <a:r>
              <a:rPr lang="en-US" dirty="0"/>
              <a:t>Bing </a:t>
            </a:r>
            <a:r>
              <a:rPr lang="zh-CN" altLang="en-US" dirty="0"/>
              <a:t>使用自然语言处理来理解用户的查询并生成更相关的搜索结果。</a:t>
            </a:r>
          </a:p>
          <a:p>
            <a:r>
              <a:rPr lang="en-US" dirty="0" err="1"/>
              <a:t>LinkedIn：Microsoft</a:t>
            </a:r>
            <a:r>
              <a:rPr lang="en-US" dirty="0"/>
              <a:t> </a:t>
            </a:r>
            <a:r>
              <a:rPr lang="zh-CN" altLang="en-US" dirty="0"/>
              <a:t>的专业社交网站 </a:t>
            </a:r>
            <a:r>
              <a:rPr lang="en-US" dirty="0"/>
              <a:t>LinkedIn </a:t>
            </a:r>
            <a:r>
              <a:rPr lang="zh-CN" altLang="en-US" dirty="0"/>
              <a:t>使用 </a:t>
            </a:r>
            <a:r>
              <a:rPr lang="en-US" dirty="0"/>
              <a:t>Azure AI </a:t>
            </a:r>
            <a:r>
              <a:rPr lang="zh-CN" altLang="en-US" dirty="0"/>
              <a:t>帮助用户寻找工作机会，与他们所在领域的其他人联系，并提高其招聘工具的性能。 例如，</a:t>
            </a:r>
            <a:r>
              <a:rPr lang="en-US" dirty="0"/>
              <a:t>LinkedIn </a:t>
            </a:r>
            <a:r>
              <a:rPr lang="zh-CN" altLang="en-US" dirty="0"/>
              <a:t>使用自然语言处理为求职者匹配相关工作机会，并使用机器学习帮助招聘人员找到最佳人选。</a:t>
            </a:r>
          </a:p>
          <a:p>
            <a:r>
              <a:rPr lang="en-US" dirty="0"/>
              <a:t>Xbox </a:t>
            </a:r>
            <a:r>
              <a:rPr lang="zh-CN" altLang="en-US" dirty="0"/>
              <a:t>和游戏：微软使用 </a:t>
            </a:r>
            <a:r>
              <a:rPr lang="en-US" dirty="0"/>
              <a:t>Azure AI </a:t>
            </a:r>
            <a:r>
              <a:rPr lang="zh-CN" altLang="en-US" dirty="0"/>
              <a:t>为其 </a:t>
            </a:r>
            <a:r>
              <a:rPr lang="en-US" dirty="0"/>
              <a:t>Xbox </a:t>
            </a:r>
            <a:r>
              <a:rPr lang="zh-CN" altLang="en-US" dirty="0"/>
              <a:t>游戏机提供动力。 </a:t>
            </a:r>
            <a:r>
              <a:rPr lang="en-US" dirty="0"/>
              <a:t>Azure AI </a:t>
            </a:r>
            <a:r>
              <a:rPr lang="zh-CN" altLang="en-US" dirty="0"/>
              <a:t>允许 </a:t>
            </a:r>
            <a:r>
              <a:rPr lang="en-US" dirty="0"/>
              <a:t>Xbox </a:t>
            </a:r>
            <a:r>
              <a:rPr lang="zh-CN" altLang="en-US" dirty="0"/>
              <a:t>了解游戏玩家的偏好并自动调整游戏体验。 此外，它还可以提高游戏性能并提供更加个性化的游戏体验。</a:t>
            </a:r>
          </a:p>
          <a:p>
            <a:r>
              <a:rPr lang="zh-CN" altLang="en-US" dirty="0"/>
              <a:t>这些只是 </a:t>
            </a:r>
            <a:r>
              <a:rPr lang="en-US" dirty="0"/>
              <a:t>Microsoft </a:t>
            </a:r>
            <a:r>
              <a:rPr lang="zh-CN" altLang="en-US" dirty="0"/>
              <a:t>如何在其产品和服务中大规模采用 </a:t>
            </a:r>
            <a:r>
              <a:rPr lang="en-US" dirty="0"/>
              <a:t>Azure AI </a:t>
            </a:r>
            <a:r>
              <a:rPr lang="zh-CN" altLang="en-US" dirty="0"/>
              <a:t>的几个示例。 总体而言，微软一直在其各种产品和服务中使用 </a:t>
            </a:r>
            <a:r>
              <a:rPr lang="en-US" dirty="0"/>
              <a:t>Azure AI，</a:t>
            </a:r>
            <a:r>
              <a:rPr lang="zh-CN" altLang="en-US" dirty="0"/>
              <a:t>以改善用户体验并为其客户提供更加个性化、高效和自动化的体验。</a:t>
            </a:r>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18</a:t>
            </a:fld>
            <a:endParaRPr lang="en-US"/>
          </a:p>
        </p:txBody>
      </p:sp>
    </p:spTree>
    <p:extLst>
      <p:ext uri="{BB962C8B-B14F-4D97-AF65-F5344CB8AC3E}">
        <p14:creationId xmlns:p14="http://schemas.microsoft.com/office/powerpoint/2010/main" val="1457242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pPr marL="0" indent="0">
              <a:lnSpc>
                <a:spcPct val="107000"/>
              </a:lnSpc>
              <a:spcAft>
                <a:spcPts val="800"/>
              </a:spcAft>
              <a:buFontTx/>
              <a:buNone/>
            </a:pP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以下是我们要求客户自问的典型考虑点。</a:t>
            </a:r>
          </a:p>
          <a:p>
            <a:pPr marL="0" indent="0">
              <a:lnSpc>
                <a:spcPct val="107000"/>
              </a:lnSpc>
              <a:spcAft>
                <a:spcPts val="800"/>
              </a:spcAft>
              <a:buFontTx/>
              <a:buNone/>
            </a:pPr>
            <a:endParaRPr lang="zh-CN" alt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如果您对以上所有内容都说“是”，那么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OpenAI</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可能是合适的认知服务。 如果您没有对以上所有内容都选择“是”，或者由于我们在深入研究您的用例时可能遇到的任何其他因素，我们还有其他 </a:t>
            </a:r>
            <a:r>
              <a:rPr lang="en-CA" sz="1800" dirty="0">
                <a:effectLst/>
                <a:latin typeface="Calibri" panose="020F0502020204030204" pitchFamily="34" charset="0"/>
                <a:ea typeface="Calibri" panose="020F0502020204030204" pitchFamily="34" charset="0"/>
                <a:cs typeface="Times New Roman" panose="02020603050405020304" pitchFamily="18" charset="0"/>
              </a:rPr>
              <a:t>cog </a:t>
            </a: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服务可以更好地满足我们正在使用的场景 你继续。 我们还可能遇到这样的情况，即您的特定场景可能需要其他 </a:t>
            </a:r>
            <a:r>
              <a:rPr lang="en-CA" sz="1800" dirty="0">
                <a:effectLst/>
                <a:latin typeface="Calibri" panose="020F0502020204030204" pitchFamily="34" charset="0"/>
                <a:ea typeface="Calibri" panose="020F0502020204030204" pitchFamily="34" charset="0"/>
                <a:cs typeface="Times New Roman" panose="02020603050405020304" pitchFamily="18" charset="0"/>
              </a:rPr>
              <a:t>cog </a:t>
            </a: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服务之一作为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OpenAI</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zh-CN" altLang="en-US" sz="1800" dirty="0">
                <a:effectLst/>
                <a:latin typeface="Calibri" panose="020F0502020204030204" pitchFamily="34" charset="0"/>
                <a:ea typeface="Calibri" panose="020F0502020204030204" pitchFamily="34" charset="0"/>
                <a:cs typeface="Times New Roman" panose="02020603050405020304" pitchFamily="18" charset="0"/>
              </a:rPr>
              <a:t>的补充服务。</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48115E-4FC6-4502-A31B-6B55A38150DF}"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3/14/2023 9:19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6" name="Header Placeholder 5"/>
          <p:cNvSpPr>
            <a:spLocks noGrp="1"/>
          </p:cNvSpPr>
          <p:nvPr>
            <p:ph type="hdr"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Office365</a:t>
            </a:r>
          </a:p>
        </p:txBody>
      </p:sp>
      <p:sp>
        <p:nvSpPr>
          <p:cNvPr id="7" name="Footer Placeholder 6"/>
          <p:cNvSpPr>
            <a:spLocks noGrp="1"/>
          </p:cNvSpPr>
          <p:nvPr>
            <p:ph type="ftr" sz="quarter" idx="13"/>
          </p:nvPr>
        </p:nvSpPr>
        <p:spPr/>
        <p:txBody>
          <a:bodyPr/>
          <a:lstStyle/>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marR="0" lvl="0" indent="0" algn="l" defTabSz="914099" rtl="0" eaLnBrk="0" fontAlgn="auto" latinLnBrk="0" hangingPunct="0">
              <a:lnSpc>
                <a:spcPct val="100000"/>
              </a:lnSpc>
              <a:spcBef>
                <a:spcPts val="0"/>
              </a:spcBef>
              <a:spcAft>
                <a:spcPts val="0"/>
              </a:spcAft>
              <a:buClrTx/>
              <a:buSzTx/>
              <a:buFontTx/>
              <a:buNone/>
              <a:tabLst/>
              <a:defRPr/>
            </a:pPr>
            <a:r>
              <a:rPr kumimoji="0" lang="en-US" sz="5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10812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mj-lt"/>
              <a:buAutoNum type="arabicPeriod"/>
            </a:pPr>
            <a:r>
              <a:rPr lang="zh-CN" altLang="en-US" sz="1600" dirty="0">
                <a:solidFill>
                  <a:schemeClr val="tx1"/>
                </a:solidFill>
                <a:latin typeface="Muli" panose="02000503000000000000" pitchFamily="2" charset="0"/>
                <a:ea typeface="Microsoft JhengHei Light" panose="020B0304030504040204" pitchFamily="34" charset="-120"/>
              </a:rPr>
              <a:t>纯</a:t>
            </a:r>
            <a:r>
              <a:rPr lang="en-US" altLang="zh-CN" sz="1600" dirty="0">
                <a:solidFill>
                  <a:schemeClr val="tx1"/>
                </a:solidFill>
                <a:latin typeface="Muli" panose="02000503000000000000" pitchFamily="2" charset="0"/>
                <a:ea typeface="Microsoft JhengHei Light" panose="020B0304030504040204" pitchFamily="34" charset="-120"/>
              </a:rPr>
              <a:t>NLP</a:t>
            </a:r>
            <a:r>
              <a:rPr lang="zh-CN" altLang="en-US" sz="1600" dirty="0">
                <a:solidFill>
                  <a:schemeClr val="tx1"/>
                </a:solidFill>
                <a:latin typeface="Muli" panose="02000503000000000000" pitchFamily="2" charset="0"/>
                <a:ea typeface="Microsoft JhengHei Light" panose="020B0304030504040204" pitchFamily="34" charset="-120"/>
              </a:rPr>
              <a:t>類的案子，原則上應采用</a:t>
            </a:r>
            <a:r>
              <a:rPr lang="en-US" altLang="zh-CN" sz="1600" dirty="0">
                <a:solidFill>
                  <a:schemeClr val="accent4"/>
                </a:solidFill>
                <a:latin typeface="Muli" panose="02000503000000000000" pitchFamily="2" charset="0"/>
                <a:ea typeface="Microsoft JhengHei Light" panose="020B0304030504040204" pitchFamily="34" charset="-120"/>
              </a:rPr>
              <a:t>Azure </a:t>
            </a:r>
            <a:r>
              <a:rPr lang="en-US" altLang="zh-CN" sz="1600" dirty="0" err="1">
                <a:solidFill>
                  <a:schemeClr val="accent4"/>
                </a:solidFill>
                <a:latin typeface="Muli" panose="02000503000000000000" pitchFamily="2" charset="0"/>
                <a:ea typeface="Microsoft JhengHei Light" panose="020B0304030504040204" pitchFamily="34" charset="-120"/>
              </a:rPr>
              <a:t>OpenAI</a:t>
            </a:r>
            <a:r>
              <a:rPr lang="en-US" altLang="zh-CN" sz="1600" dirty="0">
                <a:solidFill>
                  <a:schemeClr val="tx1"/>
                </a:solidFill>
                <a:latin typeface="Muli" panose="02000503000000000000" pitchFamily="2" charset="0"/>
                <a:ea typeface="Microsoft JhengHei Light" panose="020B0304030504040204" pitchFamily="34" charset="-120"/>
              </a:rPr>
              <a:t> </a:t>
            </a:r>
          </a:p>
          <a:p>
            <a:pPr marL="800100" lvl="1" indent="-342900">
              <a:buFont typeface="Arial" panose="020B0604020202020204" pitchFamily="34" charset="0"/>
              <a:buChar char="•"/>
            </a:pPr>
            <a:r>
              <a:rPr lang="zh-CN" altLang="en-US" sz="1600" dirty="0">
                <a:solidFill>
                  <a:schemeClr val="tx1"/>
                </a:solidFill>
                <a:latin typeface="Muli" panose="02000503000000000000" pitchFamily="2" charset="0"/>
                <a:ea typeface="Microsoft JhengHei Light" panose="020B0304030504040204" pitchFamily="34" charset="-120"/>
              </a:rPr>
              <a:t>两者底層的結構性差異，導致</a:t>
            </a:r>
            <a:r>
              <a:rPr lang="en-US" altLang="zh-CN" sz="1600" dirty="0" err="1">
                <a:solidFill>
                  <a:schemeClr val="tx1"/>
                </a:solidFill>
                <a:latin typeface="Muli" panose="02000503000000000000" pitchFamily="2" charset="0"/>
                <a:ea typeface="Microsoft JhengHei Light" panose="020B0304030504040204" pitchFamily="34" charset="-120"/>
              </a:rPr>
              <a:t>OpenAI</a:t>
            </a:r>
            <a:r>
              <a:rPr lang="zh-CN" altLang="en-US" sz="1600" dirty="0">
                <a:solidFill>
                  <a:schemeClr val="tx1"/>
                </a:solidFill>
                <a:latin typeface="Muli" panose="02000503000000000000" pitchFamily="2" charset="0"/>
                <a:ea typeface="Microsoft JhengHei Light" panose="020B0304030504040204" pitchFamily="34" charset="-120"/>
              </a:rPr>
              <a:t>各方面表現凌駕傳統深度學習架構</a:t>
            </a:r>
            <a:endParaRPr lang="en-US" altLang="zh-CN" sz="1600" dirty="0">
              <a:solidFill>
                <a:schemeClr val="tx1"/>
              </a:solidFill>
              <a:latin typeface="Muli" panose="02000503000000000000" pitchFamily="2" charset="0"/>
              <a:ea typeface="Microsoft JhengHei Light" panose="020B0304030504040204" pitchFamily="34" charset="-120"/>
            </a:endParaRPr>
          </a:p>
          <a:p>
            <a:pPr marL="800100" lvl="1" indent="-342900">
              <a:buFont typeface="Arial" panose="020B0604020202020204" pitchFamily="34" charset="0"/>
              <a:buChar char="•"/>
            </a:pPr>
            <a:r>
              <a:rPr lang="zh-CN" altLang="en-US" sz="1600" dirty="0">
                <a:solidFill>
                  <a:schemeClr val="tx1"/>
                </a:solidFill>
                <a:latin typeface="Muli" panose="02000503000000000000" pitchFamily="2" charset="0"/>
                <a:ea typeface="Microsoft JhengHei Light" panose="020B0304030504040204" pitchFamily="34" charset="-120"/>
              </a:rPr>
              <a:t>未来</a:t>
            </a:r>
            <a:r>
              <a:rPr lang="en-US" altLang="zh-CN" sz="1600" dirty="0">
                <a:solidFill>
                  <a:schemeClr val="tx1"/>
                </a:solidFill>
                <a:latin typeface="Muli" panose="02000503000000000000" pitchFamily="2" charset="0"/>
                <a:ea typeface="Microsoft JhengHei Light" panose="020B0304030504040204" pitchFamily="34" charset="-120"/>
              </a:rPr>
              <a:t>Cognitive Service</a:t>
            </a:r>
            <a:r>
              <a:rPr lang="zh-CN" altLang="en-US" sz="1600" dirty="0">
                <a:solidFill>
                  <a:schemeClr val="tx1"/>
                </a:solidFill>
                <a:latin typeface="Muli" panose="02000503000000000000" pitchFamily="2" charset="0"/>
                <a:ea typeface="Microsoft JhengHei Light" panose="020B0304030504040204" pitchFamily="34" charset="-120"/>
              </a:rPr>
              <a:t>的视觉，语言，翻译都会被</a:t>
            </a:r>
            <a:r>
              <a:rPr lang="en-US" altLang="zh-CN" sz="1600" dirty="0">
                <a:solidFill>
                  <a:schemeClr val="tx1"/>
                </a:solidFill>
                <a:latin typeface="Muli" panose="02000503000000000000" pitchFamily="2" charset="0"/>
                <a:ea typeface="Microsoft JhengHei Light" panose="020B0304030504040204" pitchFamily="34" charset="-120"/>
              </a:rPr>
              <a:t>GPT</a:t>
            </a:r>
            <a:r>
              <a:rPr lang="zh-CN" altLang="en-US" sz="1600" dirty="0">
                <a:solidFill>
                  <a:schemeClr val="tx1"/>
                </a:solidFill>
                <a:latin typeface="Muli" panose="02000503000000000000" pitchFamily="2" charset="0"/>
                <a:ea typeface="Microsoft JhengHei Light" panose="020B0304030504040204" pitchFamily="34" charset="-120"/>
              </a:rPr>
              <a:t>或类似架構一一取代 </a:t>
            </a:r>
            <a:r>
              <a:rPr lang="en-US" altLang="zh-CN" sz="1600" dirty="0">
                <a:solidFill>
                  <a:schemeClr val="tx1"/>
                </a:solidFill>
                <a:latin typeface="Muli" panose="02000503000000000000" pitchFamily="2" charset="0"/>
                <a:ea typeface="Microsoft JhengHei Light" panose="020B0304030504040204" pitchFamily="34" charset="-120"/>
              </a:rPr>
              <a:t>(</a:t>
            </a:r>
            <a:r>
              <a:rPr lang="zh-CN" altLang="en-US" sz="1600" dirty="0">
                <a:solidFill>
                  <a:schemeClr val="tx1"/>
                </a:solidFill>
                <a:latin typeface="Muli" panose="02000503000000000000" pitchFamily="2" charset="0"/>
                <a:ea typeface="Microsoft JhengHei Light" panose="020B0304030504040204" pitchFamily="34" charset="-120"/>
              </a:rPr>
              <a:t>比如</a:t>
            </a:r>
            <a:r>
              <a:rPr lang="en-US" altLang="zh-CN" sz="1600" dirty="0">
                <a:solidFill>
                  <a:schemeClr val="tx1"/>
                </a:solidFill>
                <a:latin typeface="Muli" panose="02000503000000000000" pitchFamily="2" charset="0"/>
                <a:ea typeface="Microsoft JhengHei Light" panose="020B0304030504040204" pitchFamily="34" charset="-120"/>
              </a:rPr>
              <a:t>: Florence)</a:t>
            </a:r>
            <a:endParaRPr lang="en-US" altLang="zh-CN" sz="1600" dirty="0">
              <a:latin typeface="Muli" panose="02000503000000000000" pitchFamily="2" charset="0"/>
              <a:ea typeface="Microsoft JhengHei Light" panose="020B0304030504040204" pitchFamily="34" charset="-120"/>
            </a:endParaRPr>
          </a:p>
          <a:p>
            <a:pPr marL="800100" lvl="1" indent="-342900">
              <a:buFont typeface="Arial" panose="020B0604020202020204" pitchFamily="34" charset="0"/>
              <a:buChar char="•"/>
            </a:pPr>
            <a:r>
              <a:rPr lang="zh-CN" altLang="en-US" sz="1600" dirty="0">
                <a:solidFill>
                  <a:schemeClr val="tx1"/>
                </a:solidFill>
                <a:latin typeface="Muli" panose="02000503000000000000" pitchFamily="2" charset="0"/>
                <a:ea typeface="Microsoft JhengHei Light" panose="020B0304030504040204" pitchFamily="34" charset="-120"/>
              </a:rPr>
              <a:t>因</a:t>
            </a:r>
            <a:r>
              <a:rPr lang="en-US" altLang="zh-CN" sz="1600" dirty="0">
                <a:solidFill>
                  <a:schemeClr val="tx1"/>
                </a:solidFill>
                <a:latin typeface="Muli" panose="02000503000000000000" pitchFamily="2" charset="0"/>
                <a:ea typeface="Microsoft JhengHei Light" panose="020B0304030504040204" pitchFamily="34" charset="-120"/>
              </a:rPr>
              <a:t>GPT</a:t>
            </a:r>
            <a:r>
              <a:rPr lang="zh-CN" altLang="en-US" sz="1600" dirty="0">
                <a:solidFill>
                  <a:schemeClr val="tx1"/>
                </a:solidFill>
                <a:latin typeface="Muli" panose="02000503000000000000" pitchFamily="2" charset="0"/>
                <a:ea typeface="Microsoft JhengHei Light" panose="020B0304030504040204" pitchFamily="34" charset="-120"/>
              </a:rPr>
              <a:t>本身丰富的语言理解能力和知识储备，可以实现</a:t>
            </a:r>
            <a:r>
              <a:rPr lang="en-US" altLang="zh-CN" sz="1600" spc="-50" dirty="0">
                <a:ln w="3175">
                  <a:noFill/>
                </a:ln>
                <a:solidFill>
                  <a:schemeClr val="accent4"/>
                </a:solidFill>
                <a:latin typeface="Muli" panose="02000503000000000000" pitchFamily="2" charset="0"/>
                <a:ea typeface="Microsoft JhengHei Light" panose="020B0304030504040204" pitchFamily="34" charset="-120"/>
                <a:cs typeface="Segoe UI" pitchFamily="34" charset="0"/>
              </a:rPr>
              <a:t>Zero Shot Learning </a:t>
            </a:r>
            <a:r>
              <a:rPr lang="en-US" altLang="zh-CN" sz="1600" b="1" dirty="0">
                <a:latin typeface="Muli" panose="02000503000000000000" pitchFamily="2" charset="0"/>
                <a:ea typeface="Microsoft JhengHei Light" panose="020B0304030504040204" pitchFamily="34" charset="-120"/>
              </a:rPr>
              <a:t>(</a:t>
            </a:r>
            <a:r>
              <a:rPr lang="zh-CN" altLang="en-US" sz="1600" b="1" dirty="0">
                <a:solidFill>
                  <a:schemeClr val="tx1"/>
                </a:solidFill>
                <a:latin typeface="Muli" panose="02000503000000000000" pitchFamily="2" charset="0"/>
                <a:ea typeface="Microsoft JhengHei Light" panose="020B0304030504040204" pitchFamily="34" charset="-120"/>
              </a:rPr>
              <a:t>零学习應用</a:t>
            </a:r>
            <a:r>
              <a:rPr lang="en-US" altLang="zh-CN" sz="1600" b="1" dirty="0">
                <a:solidFill>
                  <a:schemeClr val="tx1"/>
                </a:solidFill>
                <a:latin typeface="Muli" panose="02000503000000000000" pitchFamily="2" charset="0"/>
                <a:ea typeface="Microsoft JhengHei Light" panose="020B0304030504040204" pitchFamily="34" charset="-120"/>
              </a:rPr>
              <a:t>)</a:t>
            </a:r>
            <a:r>
              <a:rPr lang="zh-CN" altLang="en-US" sz="1600" dirty="0">
                <a:solidFill>
                  <a:schemeClr val="tx1"/>
                </a:solidFill>
                <a:latin typeface="Muli" panose="02000503000000000000" pitchFamily="2" charset="0"/>
                <a:ea typeface="Microsoft JhengHei Light" panose="020B0304030504040204" pitchFamily="34" charset="-120"/>
              </a:rPr>
              <a:t> 或</a:t>
            </a:r>
            <a:r>
              <a:rPr lang="en-US" altLang="zh-CN" sz="1600" spc="-50" dirty="0">
                <a:ln w="3175">
                  <a:noFill/>
                </a:ln>
                <a:solidFill>
                  <a:schemeClr val="accent4"/>
                </a:solidFill>
                <a:latin typeface="Muli" panose="02000503000000000000" pitchFamily="2" charset="0"/>
                <a:ea typeface="Microsoft JhengHei Light" panose="020B0304030504040204" pitchFamily="34" charset="-120"/>
                <a:cs typeface="Segoe UI" pitchFamily="34" charset="0"/>
              </a:rPr>
              <a:t>Few shot learning</a:t>
            </a:r>
            <a:r>
              <a:rPr lang="en-US" altLang="zh-CN" sz="1600" dirty="0">
                <a:solidFill>
                  <a:schemeClr val="tx1"/>
                </a:solidFill>
                <a:latin typeface="Muli" panose="02000503000000000000" pitchFamily="2" charset="0"/>
                <a:ea typeface="Microsoft JhengHei Light" panose="020B0304030504040204" pitchFamily="34" charset="-120"/>
              </a:rPr>
              <a:t> (</a:t>
            </a:r>
            <a:r>
              <a:rPr lang="zh-CN" altLang="en-US" sz="1600" dirty="0">
                <a:solidFill>
                  <a:schemeClr val="tx1"/>
                </a:solidFill>
                <a:latin typeface="Muli" panose="02000503000000000000" pitchFamily="2" charset="0"/>
                <a:ea typeface="Microsoft JhengHei Light" panose="020B0304030504040204" pitchFamily="34" charset="-120"/>
              </a:rPr>
              <a:t>依樣畫葫蘆</a:t>
            </a:r>
            <a:r>
              <a:rPr lang="en-US" altLang="zh-CN" sz="1600" dirty="0">
                <a:solidFill>
                  <a:schemeClr val="tx1"/>
                </a:solidFill>
                <a:latin typeface="Muli" panose="02000503000000000000" pitchFamily="2" charset="0"/>
                <a:ea typeface="Microsoft JhengHei Light" panose="020B0304030504040204" pitchFamily="34" charset="-120"/>
              </a:rPr>
              <a:t>)</a:t>
            </a:r>
          </a:p>
          <a:p>
            <a:pPr marL="800100" lvl="1" indent="-342900">
              <a:buFont typeface="Arial" panose="020B0604020202020204" pitchFamily="34" charset="0"/>
              <a:buChar char="•"/>
            </a:pPr>
            <a:r>
              <a:rPr lang="zh-CN" altLang="en-US" sz="1600" dirty="0">
                <a:solidFill>
                  <a:schemeClr val="tx1"/>
                </a:solidFill>
                <a:latin typeface="Muli" panose="02000503000000000000" pitchFamily="2" charset="0"/>
                <a:ea typeface="Microsoft JhengHei Light" panose="020B0304030504040204" pitchFamily="34" charset="-120"/>
              </a:rPr>
              <a:t>即便如此，其表現仍有可能比训练过的</a:t>
            </a:r>
            <a:r>
              <a:rPr lang="en-US" altLang="zh-CN" sz="1600" dirty="0">
                <a:solidFill>
                  <a:schemeClr val="tx1"/>
                </a:solidFill>
                <a:latin typeface="Muli" panose="02000503000000000000" pitchFamily="2" charset="0"/>
                <a:ea typeface="Microsoft JhengHei Light" panose="020B0304030504040204" pitchFamily="34" charset="-120"/>
              </a:rPr>
              <a:t>Cognitive Service</a:t>
            </a:r>
            <a:r>
              <a:rPr lang="zh-CN" altLang="en-US" sz="1600" dirty="0">
                <a:solidFill>
                  <a:schemeClr val="tx1"/>
                </a:solidFill>
                <a:latin typeface="Muli" panose="02000503000000000000" pitchFamily="2" charset="0"/>
                <a:ea typeface="Microsoft JhengHei Light" panose="020B0304030504040204" pitchFamily="34" charset="-120"/>
              </a:rPr>
              <a:t>模型更好</a:t>
            </a:r>
            <a:endParaRPr lang="en-US" altLang="zh-CN" sz="1600" dirty="0">
              <a:solidFill>
                <a:schemeClr val="tx1"/>
              </a:solidFill>
              <a:latin typeface="Muli" panose="02000503000000000000" pitchFamily="2" charset="0"/>
              <a:ea typeface="Microsoft JhengHei Light" panose="020B0304030504040204" pitchFamily="34" charset="-120"/>
            </a:endParaRPr>
          </a:p>
          <a:p>
            <a:pPr marL="342900" indent="-342900" algn="l">
              <a:buFont typeface="+mj-lt"/>
              <a:buAutoNum type="arabicPeriod"/>
            </a:pPr>
            <a:endParaRPr lang="zh-CN" altLang="en-US" sz="1600" dirty="0">
              <a:solidFill>
                <a:schemeClr val="tx1"/>
              </a:solidFill>
              <a:latin typeface="Muli" panose="02000503000000000000" pitchFamily="2" charset="0"/>
              <a:ea typeface="Microsoft JhengHei Light" panose="020B0304030504040204" pitchFamily="34" charset="-120"/>
            </a:endParaRPr>
          </a:p>
          <a:p>
            <a:pPr marL="342900" indent="-342900" algn="l">
              <a:buFont typeface="+mj-lt"/>
              <a:buAutoNum type="arabicPeriod"/>
            </a:pPr>
            <a:r>
              <a:rPr lang="zh-CN" altLang="en-US" sz="1600" dirty="0">
                <a:solidFill>
                  <a:schemeClr val="tx1"/>
                </a:solidFill>
                <a:latin typeface="Muli" panose="02000503000000000000" pitchFamily="2" charset="0"/>
                <a:ea typeface="Microsoft JhengHei Light" panose="020B0304030504040204" pitchFamily="34" charset="-120"/>
              </a:rPr>
              <a:t>其餘領域建議采用</a:t>
            </a:r>
            <a:r>
              <a:rPr lang="en-US" altLang="zh-CN" sz="1600" dirty="0">
                <a:solidFill>
                  <a:schemeClr val="tx1"/>
                </a:solidFill>
                <a:latin typeface="Muli" panose="02000503000000000000" pitchFamily="2" charset="0"/>
                <a:ea typeface="Microsoft JhengHei Light" panose="020B0304030504040204" pitchFamily="34" charset="-120"/>
              </a:rPr>
              <a:t>Cognitive Services</a:t>
            </a:r>
          </a:p>
          <a:p>
            <a:pPr marL="800100" lvl="1" indent="-342900">
              <a:buFont typeface="Arial" panose="020B0604020202020204" pitchFamily="34" charset="0"/>
              <a:buChar char="•"/>
            </a:pPr>
            <a:r>
              <a:rPr lang="zh-CN" altLang="en-US" sz="1600" dirty="0">
                <a:solidFill>
                  <a:schemeClr val="tx1"/>
                </a:solidFill>
                <a:latin typeface="Muli" panose="02000503000000000000" pitchFamily="2" charset="0"/>
                <a:ea typeface="Microsoft JhengHei Light" panose="020B0304030504040204" pitchFamily="34" charset="-120"/>
              </a:rPr>
              <a:t>用来补助</a:t>
            </a:r>
            <a:r>
              <a:rPr lang="en-US" altLang="zh-CN" sz="1600" dirty="0">
                <a:solidFill>
                  <a:schemeClr val="tx1"/>
                </a:solidFill>
                <a:latin typeface="Muli" panose="02000503000000000000" pitchFamily="2" charset="0"/>
                <a:ea typeface="Microsoft JhengHei Light" panose="020B0304030504040204" pitchFamily="34" charset="-120"/>
              </a:rPr>
              <a:t>GPT</a:t>
            </a:r>
            <a:r>
              <a:rPr lang="zh-CN" altLang="en-US" sz="1600" dirty="0">
                <a:solidFill>
                  <a:schemeClr val="tx1"/>
                </a:solidFill>
                <a:latin typeface="Muli" panose="02000503000000000000" pitchFamily="2" charset="0"/>
                <a:ea typeface="Microsoft JhengHei Light" panose="020B0304030504040204" pitchFamily="34" charset="-120"/>
              </a:rPr>
              <a:t>不具备的能力。特别是视觉类和声音类</a:t>
            </a:r>
            <a:endParaRPr lang="en-US" altLang="zh-CN" sz="1600" dirty="0">
              <a:solidFill>
                <a:schemeClr val="tx1"/>
              </a:solidFill>
              <a:latin typeface="Muli" panose="02000503000000000000" pitchFamily="2" charset="0"/>
              <a:ea typeface="Microsoft JhengHei Light" panose="020B0304030504040204" pitchFamily="34" charset="-120"/>
            </a:endParaRPr>
          </a:p>
          <a:p>
            <a:pPr lvl="1"/>
            <a:endParaRPr lang="en-US" altLang="zh-CN" sz="1600" dirty="0">
              <a:latin typeface="Muli" panose="02000503000000000000" pitchFamily="2" charset="0"/>
              <a:ea typeface="Microsoft JhengHei Light" panose="020B0304030504040204" pitchFamily="34" charset="-120"/>
            </a:endParaRPr>
          </a:p>
          <a:p>
            <a:pPr lvl="1"/>
            <a:r>
              <a:rPr lang="zh-CN" altLang="en-US" sz="1600" dirty="0">
                <a:solidFill>
                  <a:schemeClr val="tx1"/>
                </a:solidFill>
                <a:latin typeface="Muli" panose="02000503000000000000" pitchFamily="2" charset="0"/>
                <a:ea typeface="Microsoft JhengHei Light" panose="020B0304030504040204" pitchFamily="34" charset="-120"/>
              </a:rPr>
              <a:t>比如</a:t>
            </a:r>
            <a:r>
              <a:rPr lang="en-US" altLang="zh-CN" sz="1600" dirty="0">
                <a:solidFill>
                  <a:schemeClr val="tx1"/>
                </a:solidFill>
                <a:latin typeface="Muli" panose="02000503000000000000" pitchFamily="2" charset="0"/>
                <a:ea typeface="Microsoft JhengHei Light" panose="020B0304030504040204" pitchFamily="34" charset="-120"/>
              </a:rPr>
              <a:t>pre-trained text/image analysis</a:t>
            </a:r>
            <a:r>
              <a:rPr lang="zh-CN" altLang="en-US" sz="1600" dirty="0">
                <a:solidFill>
                  <a:schemeClr val="tx1"/>
                </a:solidFill>
                <a:latin typeface="Muli" panose="02000503000000000000" pitchFamily="2" charset="0"/>
                <a:ea typeface="Microsoft JhengHei Light" panose="020B0304030504040204" pitchFamily="34" charset="-120"/>
              </a:rPr>
              <a:t>能力（医学类</a:t>
            </a:r>
            <a:r>
              <a:rPr lang="en-US" altLang="zh-CN" sz="1600" dirty="0">
                <a:solidFill>
                  <a:schemeClr val="tx1"/>
                </a:solidFill>
                <a:latin typeface="Muli" panose="02000503000000000000" pitchFamily="2" charset="0"/>
                <a:ea typeface="Microsoft JhengHei Light" panose="020B0304030504040204" pitchFamily="34" charset="-120"/>
              </a:rPr>
              <a:t>Text Analysis)</a:t>
            </a:r>
            <a:r>
              <a:rPr lang="zh-CN" altLang="en-US" sz="1600" dirty="0">
                <a:solidFill>
                  <a:schemeClr val="tx1"/>
                </a:solidFill>
                <a:latin typeface="Muli" panose="02000503000000000000" pitchFamily="2" charset="0"/>
                <a:ea typeface="Microsoft JhengHei Light" panose="020B0304030504040204" pitchFamily="34" charset="-120"/>
              </a:rPr>
              <a:t>，比如没有</a:t>
            </a:r>
            <a:r>
              <a:rPr lang="en-US" altLang="zh-CN" sz="1600" dirty="0">
                <a:solidFill>
                  <a:schemeClr val="tx1"/>
                </a:solidFill>
                <a:latin typeface="Muli" panose="02000503000000000000" pitchFamily="2" charset="0"/>
                <a:ea typeface="Microsoft JhengHei Light" panose="020B0304030504040204" pitchFamily="34" charset="-120"/>
              </a:rPr>
              <a:t>fine-tune</a:t>
            </a:r>
            <a:r>
              <a:rPr lang="zh-CN" altLang="en-US" sz="1600" dirty="0">
                <a:solidFill>
                  <a:schemeClr val="tx1"/>
                </a:solidFill>
                <a:latin typeface="Muli" panose="02000503000000000000" pitchFamily="2" charset="0"/>
                <a:ea typeface="Microsoft JhengHei Light" panose="020B0304030504040204" pitchFamily="34" charset="-120"/>
              </a:rPr>
              <a:t>情况下的</a:t>
            </a:r>
            <a:r>
              <a:rPr lang="en-US" altLang="zh-CN" sz="1600" dirty="0">
                <a:solidFill>
                  <a:schemeClr val="tx1"/>
                </a:solidFill>
                <a:latin typeface="Muli" panose="02000503000000000000" pitchFamily="2" charset="0"/>
                <a:ea typeface="Microsoft JhengHei Light" panose="020B0304030504040204" pitchFamily="34" charset="-120"/>
              </a:rPr>
              <a:t>Translation (</a:t>
            </a:r>
            <a:r>
              <a:rPr lang="zh-CN" altLang="en-US" sz="1600" dirty="0">
                <a:solidFill>
                  <a:schemeClr val="tx1"/>
                </a:solidFill>
                <a:latin typeface="Muli" panose="02000503000000000000" pitchFamily="2" charset="0"/>
                <a:ea typeface="Microsoft JhengHei Light" panose="020B0304030504040204" pitchFamily="34" charset="-120"/>
              </a:rPr>
              <a:t>可以利用</a:t>
            </a:r>
            <a:r>
              <a:rPr lang="en-US" altLang="zh-CN" sz="1600" dirty="0">
                <a:solidFill>
                  <a:schemeClr val="tx1"/>
                </a:solidFill>
                <a:latin typeface="Muli" panose="02000503000000000000" pitchFamily="2" charset="0"/>
                <a:ea typeface="Microsoft JhengHei Light" panose="020B0304030504040204" pitchFamily="34" charset="-120"/>
              </a:rPr>
              <a:t>dictionary/glossary)</a:t>
            </a:r>
            <a:r>
              <a:rPr lang="zh-CN" altLang="en-US" sz="1600" dirty="0">
                <a:solidFill>
                  <a:schemeClr val="tx1"/>
                </a:solidFill>
                <a:latin typeface="Muli" panose="02000503000000000000" pitchFamily="2" charset="0"/>
                <a:ea typeface="Microsoft JhengHei Light" panose="020B0304030504040204" pitchFamily="34" charset="-120"/>
              </a:rPr>
              <a:t>，比如</a:t>
            </a:r>
            <a:r>
              <a:rPr lang="en-US" altLang="zh-CN" sz="1600" dirty="0">
                <a:solidFill>
                  <a:schemeClr val="tx1"/>
                </a:solidFill>
                <a:latin typeface="Muli" panose="02000503000000000000" pitchFamily="2" charset="0"/>
                <a:ea typeface="Microsoft JhengHei Light" panose="020B0304030504040204" pitchFamily="34" charset="-120"/>
              </a:rPr>
              <a:t>OCR</a:t>
            </a:r>
            <a:r>
              <a:rPr lang="zh-CN" altLang="en-US" sz="1600" dirty="0">
                <a:solidFill>
                  <a:schemeClr val="tx1"/>
                </a:solidFill>
                <a:latin typeface="Muli" panose="02000503000000000000" pitchFamily="2" charset="0"/>
                <a:ea typeface="Microsoft JhengHei Light" panose="020B0304030504040204" pitchFamily="34" charset="-120"/>
              </a:rPr>
              <a:t>和文档自动处理，比如给视频生成通用标签。</a:t>
            </a:r>
          </a:p>
          <a:p>
            <a:pPr marL="342900" indent="-342900" algn="l">
              <a:buFont typeface="+mj-lt"/>
              <a:buAutoNum type="arabicPeriod"/>
            </a:pPr>
            <a:endParaRPr lang="zh-CN" altLang="en-US" sz="1600" dirty="0">
              <a:solidFill>
                <a:schemeClr val="tx1"/>
              </a:solidFill>
              <a:latin typeface="Muli" panose="02000503000000000000" pitchFamily="2" charset="0"/>
              <a:ea typeface="Microsoft JhengHei Light" panose="020B0304030504040204" pitchFamily="34" charset="-120"/>
            </a:endParaRPr>
          </a:p>
          <a:p>
            <a:pPr marL="342900" indent="-342900" algn="l">
              <a:buFont typeface="+mj-lt"/>
              <a:buAutoNum type="arabicPeriod"/>
            </a:pPr>
            <a:r>
              <a:rPr lang="zh-CN" altLang="en-US" sz="1600" dirty="0">
                <a:solidFill>
                  <a:schemeClr val="tx1"/>
                </a:solidFill>
                <a:latin typeface="Muli" panose="02000503000000000000" pitchFamily="2" charset="0"/>
                <a:ea typeface="Microsoft JhengHei Light" panose="020B0304030504040204" pitchFamily="34" charset="-120"/>
              </a:rPr>
              <a:t>	归纳来讲，当</a:t>
            </a:r>
            <a:r>
              <a:rPr lang="en-US" altLang="zh-CN" sz="1600" dirty="0">
                <a:solidFill>
                  <a:schemeClr val="tx1"/>
                </a:solidFill>
                <a:latin typeface="Muli" panose="02000503000000000000" pitchFamily="2" charset="0"/>
                <a:ea typeface="Microsoft JhengHei Light" panose="020B0304030504040204" pitchFamily="34" charset="-120"/>
              </a:rPr>
              <a:t>use case</a:t>
            </a:r>
            <a:r>
              <a:rPr lang="zh-CN" altLang="en-US" sz="1600" dirty="0">
                <a:solidFill>
                  <a:schemeClr val="tx1"/>
                </a:solidFill>
                <a:latin typeface="Muli" panose="02000503000000000000" pitchFamily="2" charset="0"/>
                <a:ea typeface="Microsoft JhengHei Light" panose="020B0304030504040204" pitchFamily="34" charset="-120"/>
              </a:rPr>
              <a:t>可以用到</a:t>
            </a:r>
            <a:r>
              <a:rPr lang="en-US" altLang="zh-CN" sz="1600" dirty="0">
                <a:solidFill>
                  <a:schemeClr val="tx1"/>
                </a:solidFill>
                <a:latin typeface="Muli" panose="02000503000000000000" pitchFamily="2" charset="0"/>
                <a:ea typeface="Microsoft JhengHei Light" panose="020B0304030504040204" pitchFamily="34" charset="-120"/>
              </a:rPr>
              <a:t>Pre-built</a:t>
            </a:r>
            <a:r>
              <a:rPr lang="zh-CN" altLang="en-US" sz="1600" dirty="0">
                <a:solidFill>
                  <a:schemeClr val="tx1"/>
                </a:solidFill>
                <a:latin typeface="Muli" panose="02000503000000000000" pitchFamily="2" charset="0"/>
                <a:ea typeface="Microsoft JhengHei Light" panose="020B0304030504040204" pitchFamily="34" charset="-120"/>
              </a:rPr>
              <a:t>的行业能力时，</a:t>
            </a:r>
            <a:r>
              <a:rPr lang="en-US" altLang="zh-CN" sz="1600" dirty="0">
                <a:solidFill>
                  <a:schemeClr val="tx1"/>
                </a:solidFill>
                <a:latin typeface="Muli" panose="02000503000000000000" pitchFamily="2" charset="0"/>
                <a:ea typeface="Microsoft JhengHei Light" panose="020B0304030504040204" pitchFamily="34" charset="-120"/>
              </a:rPr>
              <a:t>Cognitive Service</a:t>
            </a:r>
            <a:r>
              <a:rPr lang="zh-CN" altLang="en-US" sz="1600" dirty="0">
                <a:solidFill>
                  <a:schemeClr val="tx1"/>
                </a:solidFill>
                <a:latin typeface="Muli" panose="02000503000000000000" pitchFamily="2" charset="0"/>
                <a:ea typeface="Microsoft JhengHei Light" panose="020B0304030504040204" pitchFamily="34" charset="-120"/>
              </a:rPr>
              <a:t>更合适。或者需要定制这些能力，但又不具备</a:t>
            </a:r>
            <a:r>
              <a:rPr lang="en-US" altLang="zh-CN" sz="1600" dirty="0">
                <a:solidFill>
                  <a:schemeClr val="tx1"/>
                </a:solidFill>
                <a:latin typeface="Muli" panose="02000503000000000000" pitchFamily="2" charset="0"/>
                <a:ea typeface="Microsoft JhengHei Light" panose="020B0304030504040204" pitchFamily="34" charset="-120"/>
              </a:rPr>
              <a:t>/</a:t>
            </a:r>
            <a:r>
              <a:rPr lang="zh-CN" altLang="en-US" sz="1600" dirty="0">
                <a:solidFill>
                  <a:schemeClr val="tx1"/>
                </a:solidFill>
                <a:latin typeface="Muli" panose="02000503000000000000" pitchFamily="2" charset="0"/>
                <a:ea typeface="Microsoft JhengHei Light" panose="020B0304030504040204" pitchFamily="34" charset="-120"/>
              </a:rPr>
              <a:t>不想花费大量开发时间，则合适。</a:t>
            </a:r>
          </a:p>
          <a:p>
            <a:endParaRPr lang="en-US" dirty="0"/>
          </a:p>
        </p:txBody>
      </p:sp>
      <p:sp>
        <p:nvSpPr>
          <p:cNvPr id="4" name="Slide Number Placeholder 3"/>
          <p:cNvSpPr>
            <a:spLocks noGrp="1"/>
          </p:cNvSpPr>
          <p:nvPr>
            <p:ph type="sldNum" sz="quarter" idx="5"/>
          </p:nvPr>
        </p:nvSpPr>
        <p:spPr/>
        <p:txBody>
          <a:bodyPr/>
          <a:lstStyle/>
          <a:p>
            <a:fld id="{CA4DF49C-5C2D-481A-8F14-557337BE0469}" type="slidenum">
              <a:rPr lang="en-GB" smtClean="0"/>
              <a:t>20</a:t>
            </a:fld>
            <a:endParaRPr lang="en-GB"/>
          </a:p>
        </p:txBody>
      </p:sp>
    </p:spTree>
    <p:extLst>
      <p:ext uri="{BB962C8B-B14F-4D97-AF65-F5344CB8AC3E}">
        <p14:creationId xmlns:p14="http://schemas.microsoft.com/office/powerpoint/2010/main" val="281290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4DF49C-5C2D-481A-8F14-557337BE0469}" type="slidenum">
              <a:rPr lang="en-GB" smtClean="0"/>
              <a:t>21</a:t>
            </a:fld>
            <a:endParaRPr lang="en-GB"/>
          </a:p>
        </p:txBody>
      </p:sp>
    </p:spTree>
    <p:extLst>
      <p:ext uri="{BB962C8B-B14F-4D97-AF65-F5344CB8AC3E}">
        <p14:creationId xmlns:p14="http://schemas.microsoft.com/office/powerpoint/2010/main" val="1872959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810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ea typeface="Calibri"/>
                <a:cs typeface="Calibri"/>
              </a:rPr>
              <a:t>https://github.com/Azure-Samples/openai-python-enterprise-logging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D09229F-6F41-4CC3-A51C-EB832A3392C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5502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930810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Hans" dirty="0"/>
              <a:t>从纸上看：训练语料库是570B（从45TB过滤下来），300B代币</a:t>
            </a:r>
          </a:p>
          <a:p>
            <a:r>
              <a:rPr lang="zh-Hans" dirty="0"/>
              <a:t>接受 MS 提供的 V100GPU 的“高带宽集群”培训</a:t>
            </a:r>
          </a:p>
        </p:txBody>
      </p:sp>
      <p:sp>
        <p:nvSpPr>
          <p:cNvPr id="4" name="Slide Number Placeholder 3"/>
          <p:cNvSpPr>
            <a:spLocks noGrp="1"/>
          </p:cNvSpPr>
          <p:nvPr>
            <p:ph type="sldNum" sz="quarter" idx="5"/>
          </p:nvPr>
        </p:nvSpPr>
        <p:spPr/>
        <p:txBody>
          <a:bodyPr/>
          <a:lstStyle/>
          <a:p>
            <a:fld id="{1D09229F-6F41-4CC3-A51C-EB832A3392C5}" type="slidenum">
              <a:rPr lang="en-US" smtClean="0"/>
              <a:t>7</a:t>
            </a:fld>
            <a:endParaRPr lang="en-US"/>
          </a:p>
        </p:txBody>
      </p:sp>
    </p:spTree>
    <p:extLst>
      <p:ext uri="{BB962C8B-B14F-4D97-AF65-F5344CB8AC3E}">
        <p14:creationId xmlns:p14="http://schemas.microsoft.com/office/powerpoint/2010/main" val="24089123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8</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GPT-3 </a:t>
            </a:r>
            <a:r>
              <a:rPr lang="zh-CN" altLang="en-US" b="0" i="0" dirty="0">
                <a:solidFill>
                  <a:srgbClr val="D1D5DB"/>
                </a:solidFill>
                <a:effectLst/>
                <a:latin typeface="Söhne"/>
              </a:rPr>
              <a:t>用于文本补全。 一组可以理解和生成自然语言的模型。</a:t>
            </a:r>
          </a:p>
          <a:p>
            <a:r>
              <a:rPr lang="en-US" b="0" i="0" dirty="0">
                <a:solidFill>
                  <a:srgbClr val="D1D5DB"/>
                </a:solidFill>
                <a:effectLst/>
                <a:latin typeface="Söhne"/>
              </a:rPr>
              <a:t>Codex </a:t>
            </a:r>
            <a:r>
              <a:rPr lang="zh-CN" altLang="en-US" b="0" i="0" dirty="0">
                <a:solidFill>
                  <a:srgbClr val="D1D5DB"/>
                </a:solidFill>
                <a:effectLst/>
                <a:latin typeface="Söhne"/>
              </a:rPr>
              <a:t>是一组可以理解和生成代码的模型，包括将自然语言翻译成代码。 它是经过自然语言和代码训练的 </a:t>
            </a:r>
            <a:r>
              <a:rPr lang="en-US" b="0" i="0" dirty="0">
                <a:solidFill>
                  <a:srgbClr val="D1D5DB"/>
                </a:solidFill>
                <a:effectLst/>
                <a:latin typeface="Söhne"/>
              </a:rPr>
              <a:t>GPT-3 </a:t>
            </a:r>
            <a:r>
              <a:rPr lang="zh-CN" altLang="en-US" b="0" i="0" dirty="0">
                <a:solidFill>
                  <a:srgbClr val="D1D5DB"/>
                </a:solidFill>
                <a:effectLst/>
                <a:latin typeface="Söhne"/>
              </a:rPr>
              <a:t>的后代。</a:t>
            </a:r>
          </a:p>
          <a:p>
            <a:r>
              <a:rPr lang="en-US" b="0" i="0" dirty="0">
                <a:solidFill>
                  <a:srgbClr val="D1D5DB"/>
                </a:solidFill>
                <a:effectLst/>
                <a:latin typeface="Söhne"/>
              </a:rPr>
              <a:t>DALL•E </a:t>
            </a:r>
            <a:r>
              <a:rPr lang="zh-CN" altLang="en-US" b="0" i="0" dirty="0">
                <a:solidFill>
                  <a:srgbClr val="D1D5DB"/>
                </a:solidFill>
                <a:effectLst/>
                <a:latin typeface="Söhne"/>
              </a:rPr>
              <a:t>是一组可以从自然语言生成或操作图像的模型。</a:t>
            </a:r>
            <a:endParaRPr lang="en-US" b="0" i="0" dirty="0">
              <a:solidFill>
                <a:srgbClr val="D1D5DB"/>
              </a:solidFill>
              <a:effectLst/>
              <a:latin typeface="Söhne"/>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3418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4896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服务有四个价值支柱：解锁新用例、根据您的需求量身定制、负责任地应用 </a:t>
            </a:r>
            <a:r>
              <a:rPr lang="en-US" b="0" i="0" dirty="0">
                <a:effectLst/>
                <a:latin typeface="Söhne"/>
              </a:rPr>
              <a:t>AI </a:t>
            </a:r>
            <a:r>
              <a:rPr lang="zh-CN" altLang="en-US" b="0" i="0" dirty="0">
                <a:effectLst/>
                <a:latin typeface="Söhne"/>
              </a:rPr>
              <a:t>以及获得企业级安全性。</a:t>
            </a:r>
          </a:p>
          <a:p>
            <a:r>
              <a:rPr lang="zh-CN" altLang="en-US" b="0" i="0" dirty="0">
                <a:effectLst/>
                <a:latin typeface="Söhne"/>
              </a:rPr>
              <a:t>叙述</a:t>
            </a:r>
            <a:r>
              <a:rPr lang="en-US" altLang="zh-CN" b="0" i="0" dirty="0">
                <a:effectLst/>
                <a:latin typeface="Söhne"/>
              </a:rPr>
              <a:t>/</a:t>
            </a:r>
            <a:r>
              <a:rPr lang="zh-CN" altLang="en-US" b="0" i="0" dirty="0">
                <a:effectLst/>
                <a:latin typeface="Söhne"/>
              </a:rPr>
              <a:t>谈话曲目：</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服务是微软作为其与 </a:t>
            </a:r>
            <a:r>
              <a:rPr lang="en-US" b="0" i="0" dirty="0" err="1">
                <a:effectLst/>
                <a:latin typeface="Söhne"/>
              </a:rPr>
              <a:t>OpenAI</a:t>
            </a:r>
            <a:r>
              <a:rPr lang="en-US" b="0" i="0" dirty="0">
                <a:effectLst/>
                <a:latin typeface="Söhne"/>
              </a:rPr>
              <a:t> </a:t>
            </a:r>
            <a:r>
              <a:rPr lang="zh-CN" altLang="en-US" b="0" i="0" dirty="0">
                <a:effectLst/>
                <a:latin typeface="Söhne"/>
              </a:rPr>
              <a:t>合作伙伴关系的一部分提供的平台。 该服务旨在让开发人员和组织更容易访问和使用由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服务提供了许多功能，包括：</a:t>
            </a:r>
          </a:p>
          <a:p>
            <a:r>
              <a:rPr lang="zh-CN" altLang="en-US" b="0" i="0" dirty="0">
                <a:effectLst/>
                <a:latin typeface="Söhne"/>
              </a:rPr>
              <a:t>广泛的预训练 </a:t>
            </a:r>
            <a:r>
              <a:rPr lang="en-US" b="0" i="0" dirty="0">
                <a:effectLst/>
                <a:latin typeface="Söhne"/>
              </a:rPr>
              <a:t>AI </a:t>
            </a:r>
            <a:r>
              <a:rPr lang="zh-CN" altLang="en-US" b="0" i="0" dirty="0">
                <a:effectLst/>
                <a:latin typeface="Söhne"/>
              </a:rPr>
              <a:t>模型：开发人员可以访问和使用由 </a:t>
            </a:r>
            <a:r>
              <a:rPr lang="en-US" b="0" i="0" dirty="0" err="1">
                <a:effectLst/>
                <a:latin typeface="Söhne"/>
              </a:rPr>
              <a:t>OpenAI</a:t>
            </a:r>
            <a:r>
              <a:rPr lang="en-US" b="0" i="0" dirty="0">
                <a:effectLst/>
                <a:latin typeface="Söhne"/>
              </a:rPr>
              <a:t> </a:t>
            </a:r>
            <a:r>
              <a:rPr lang="zh-CN" altLang="en-US" b="0" i="0" dirty="0">
                <a:effectLst/>
                <a:latin typeface="Söhne"/>
              </a:rPr>
              <a:t>开发的预训练 </a:t>
            </a:r>
            <a:r>
              <a:rPr lang="en-US" b="0" i="0" dirty="0">
                <a:effectLst/>
                <a:latin typeface="Söhne"/>
              </a:rPr>
              <a:t>AI </a:t>
            </a:r>
            <a:r>
              <a:rPr lang="zh-CN" altLang="en-US" b="0" i="0" dirty="0">
                <a:effectLst/>
                <a:latin typeface="Söhne"/>
              </a:rPr>
              <a:t>模型，例如 </a:t>
            </a:r>
            <a:r>
              <a:rPr lang="en-US" b="0" i="0" dirty="0">
                <a:effectLst/>
                <a:latin typeface="Söhne"/>
              </a:rPr>
              <a:t>GPT-3，</a:t>
            </a:r>
            <a:r>
              <a:rPr lang="zh-CN" altLang="en-US" b="0" i="0" dirty="0">
                <a:effectLst/>
                <a:latin typeface="Söhne"/>
              </a:rPr>
              <a:t>为他们的应用程序添加高级功能。</a:t>
            </a:r>
          </a:p>
          <a:p>
            <a:r>
              <a:rPr lang="zh-CN" altLang="en-US" b="0" i="0" dirty="0">
                <a:effectLst/>
                <a:latin typeface="Söhne"/>
              </a:rPr>
              <a:t>微调模型的工具：开发人员可以微调预训练模型，使其适应特定用例，例如自然语言理解或计算机视觉。</a:t>
            </a:r>
          </a:p>
          <a:p>
            <a:r>
              <a:rPr lang="zh-CN" altLang="en-US" b="0" i="0" dirty="0">
                <a:effectLst/>
                <a:latin typeface="Söhne"/>
              </a:rPr>
              <a:t>用于与模型交互的 </a:t>
            </a:r>
            <a:r>
              <a:rPr lang="en-US" b="0" i="0" dirty="0">
                <a:effectLst/>
                <a:latin typeface="Söhne"/>
              </a:rPr>
              <a:t>API：</a:t>
            </a:r>
            <a:r>
              <a:rPr lang="zh-CN" altLang="en-US" b="0" i="0" dirty="0">
                <a:effectLst/>
                <a:latin typeface="Söhne"/>
              </a:rPr>
              <a:t>该服务提供了一个简单、一致的 </a:t>
            </a:r>
            <a:r>
              <a:rPr lang="en-US" b="0" i="0" dirty="0">
                <a:effectLst/>
                <a:latin typeface="Söhne"/>
              </a:rPr>
              <a:t>API </a:t>
            </a:r>
            <a:r>
              <a:rPr lang="zh-CN" altLang="en-US" b="0" i="0" dirty="0">
                <a:effectLst/>
                <a:latin typeface="Söhne"/>
              </a:rPr>
              <a:t>用于与模型交互，这使得开发人员可以轻松地将模型集成到他们的应用程序中。</a:t>
            </a:r>
          </a:p>
          <a:p>
            <a:r>
              <a:rPr lang="zh-CN" altLang="en-US" b="0" i="0" dirty="0">
                <a:effectLst/>
                <a:latin typeface="Söhne"/>
              </a:rPr>
              <a:t>可扩展性和可靠性：该服务构建在 </a:t>
            </a:r>
            <a:r>
              <a:rPr lang="en-US" b="0" i="0" dirty="0">
                <a:effectLst/>
                <a:latin typeface="Söhne"/>
              </a:rPr>
              <a:t>Azure </a:t>
            </a:r>
            <a:r>
              <a:rPr lang="zh-CN" altLang="en-US" b="0" i="0" dirty="0">
                <a:effectLst/>
                <a:latin typeface="Söhne"/>
              </a:rPr>
              <a:t>上，这意味着它可以扩展以处理大量数据和流量，并且具有高可用性和可靠性。</a:t>
            </a:r>
          </a:p>
          <a:p>
            <a:r>
              <a:rPr lang="zh-CN" altLang="en-US" b="0" i="0" dirty="0">
                <a:effectLst/>
                <a:latin typeface="Söhne"/>
              </a:rPr>
              <a:t>安全性和合规性：该服务旨在满足广泛的安全性和合规性要求，并建立在 </a:t>
            </a:r>
            <a:r>
              <a:rPr lang="en-US" b="0" i="0" dirty="0">
                <a:effectLst/>
                <a:latin typeface="Söhne"/>
              </a:rPr>
              <a:t>Azure </a:t>
            </a:r>
            <a:r>
              <a:rPr lang="zh-CN" altLang="en-US" b="0" i="0" dirty="0">
                <a:effectLst/>
                <a:latin typeface="Söhne"/>
              </a:rPr>
              <a:t>之上，</a:t>
            </a:r>
            <a:r>
              <a:rPr lang="en-US" b="0" i="0" dirty="0">
                <a:effectLst/>
                <a:latin typeface="Söhne"/>
              </a:rPr>
              <a:t>Azure </a:t>
            </a:r>
            <a:r>
              <a:rPr lang="zh-CN" altLang="en-US" b="0" i="0" dirty="0">
                <a:effectLst/>
                <a:latin typeface="Söhne"/>
              </a:rPr>
              <a:t>提供了许多内置的安全性和合规性功能。</a:t>
            </a:r>
          </a:p>
          <a:p>
            <a:r>
              <a:rPr lang="en-US" b="0" i="0" dirty="0">
                <a:effectLst/>
                <a:latin typeface="Söhne"/>
              </a:rPr>
              <a:t>Azure </a:t>
            </a:r>
            <a:r>
              <a:rPr lang="en-US" b="0" i="0" dirty="0" err="1">
                <a:effectLst/>
                <a:latin typeface="Söhne"/>
              </a:rPr>
              <a:t>OpenAI</a:t>
            </a:r>
            <a:r>
              <a:rPr lang="en-US" b="0" i="0" dirty="0">
                <a:effectLst/>
                <a:latin typeface="Söhne"/>
              </a:rPr>
              <a:t> </a:t>
            </a:r>
            <a:r>
              <a:rPr lang="zh-CN" altLang="en-US" b="0" i="0" dirty="0">
                <a:effectLst/>
                <a:latin typeface="Söhne"/>
              </a:rPr>
              <a:t>服务旨在让开发人员和组织能够轻松访问和使用 </a:t>
            </a:r>
            <a:r>
              <a:rPr lang="en-US" b="0" i="0" dirty="0" err="1">
                <a:effectLst/>
                <a:latin typeface="Söhne"/>
              </a:rPr>
              <a:t>OpenAI</a:t>
            </a:r>
            <a:r>
              <a:rPr lang="en-US" b="0" i="0" dirty="0">
                <a:effectLst/>
                <a:latin typeface="Söhne"/>
              </a:rPr>
              <a:t> </a:t>
            </a:r>
            <a:r>
              <a:rPr lang="zh-CN" altLang="en-US" b="0" i="0" dirty="0">
                <a:effectLst/>
                <a:latin typeface="Söhne"/>
              </a:rPr>
              <a:t>开发的高级人工智能模型和算法，从而将人工智能的好处带给更多人。 借助这项服务，开发人员可以使用预先训练的模型以最小的努力快速构建和部署支持 </a:t>
            </a:r>
            <a:r>
              <a:rPr lang="en-US" b="0" i="0" dirty="0">
                <a:effectLst/>
                <a:latin typeface="Söhne"/>
              </a:rPr>
              <a:t>AI </a:t>
            </a:r>
            <a:r>
              <a:rPr lang="zh-CN" altLang="en-US" b="0" i="0" dirty="0">
                <a:effectLst/>
                <a:latin typeface="Söhne"/>
              </a:rPr>
              <a:t>的应用程序，同时还可以微调这些模型以使其适应特定的用例。</a:t>
            </a:r>
            <a:endParaRPr lang="en-US" b="0" i="0" dirty="0">
              <a:effectLst/>
              <a:latin typeface="Söhne"/>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3/14/2023 9:19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6682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3/14/2023 9:19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739220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DDB08FA-C280-4E3D-9E54-F2E05F5A17EE}" type="datetime1">
              <a:rPr lang="en-GB" smtClean="0"/>
              <a:t>14/03/2023</a:t>
            </a:fld>
            <a:endParaRPr lang="en-GB"/>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7" name="Footer Placeholder 4">
            <a:extLst>
              <a:ext uri="{FF2B5EF4-FFF2-40B4-BE49-F238E27FC236}">
                <a16:creationId xmlns:a16="http://schemas.microsoft.com/office/drawing/2014/main" id="{5E74C5D2-9434-464D-A2E8-33438709A3D7}"/>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216020213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E4C2D584-1637-40D0-88D3-FE6F6339BFAD}" type="datetime1">
              <a:rPr lang="en-GB" smtClean="0"/>
              <a:t>14/03/2023</a:t>
            </a:fld>
            <a:endParaRPr lang="en-GB"/>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6" name="Footer Placeholder 4">
            <a:extLst>
              <a:ext uri="{FF2B5EF4-FFF2-40B4-BE49-F238E27FC236}">
                <a16:creationId xmlns:a16="http://schemas.microsoft.com/office/drawing/2014/main" id="{7AE50714-7697-4097-B700-2594ED318D49}"/>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8507053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4EDC5074-F8C7-4E97-8D93-D832F5EE786F}" type="datetime1">
              <a:rPr lang="en-GB" smtClean="0"/>
              <a:t>14/03/2023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D6F33090-712C-4BB2-97FA-C9B839FB78C3}"/>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16139318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36BBA332-BFFE-43CB-AEDF-5BA0BCD67669}" type="datetime1">
              <a:rPr lang="en-GB" smtClean="0"/>
              <a:t>14/03/2023</a:t>
            </a:fld>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9" name="Footer Placeholder 4">
            <a:extLst>
              <a:ext uri="{FF2B5EF4-FFF2-40B4-BE49-F238E27FC236}">
                <a16:creationId xmlns:a16="http://schemas.microsoft.com/office/drawing/2014/main" id="{50845D33-6B5D-470A-A867-1305F6FA9AB8}"/>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30072280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855E953-13FF-4456-818C-27BAC0FE5043}" type="datetime1">
              <a:rPr lang="en-GB" smtClean="0"/>
              <a:t>14/03/2023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4A7DC53E-2FC3-4185-82B7-42451F6C609E}"/>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100995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D197748-CED4-4AFC-ABB3-71535DE91D63}" type="datetime1">
              <a:rPr lang="en-GB" smtClean="0"/>
              <a:t>14/03/2023</a:t>
            </a:fld>
            <a:endParaRPr lang="en-GB"/>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6DC066D1-B08D-4838-9FF1-87697E0E1D8C}" type="slidenum">
              <a:rPr lang="en-GB" smtClean="0"/>
              <a:t>‹#›</a:t>
            </a:fld>
            <a:endParaRPr lang="en-GB"/>
          </a:p>
        </p:txBody>
      </p:sp>
      <p:sp>
        <p:nvSpPr>
          <p:cNvPr id="8" name="Footer Placeholder 4">
            <a:extLst>
              <a:ext uri="{FF2B5EF4-FFF2-40B4-BE49-F238E27FC236}">
                <a16:creationId xmlns:a16="http://schemas.microsoft.com/office/drawing/2014/main" id="{79759027-DDE5-4370-AEF8-DF9AE47C40D5}"/>
              </a:ext>
            </a:extLst>
          </p:cNvPr>
          <p:cNvSpPr>
            <a:spLocks noGrp="1"/>
          </p:cNvSpPr>
          <p:nvPr>
            <p:ph type="ftr" sz="quarter" idx="11"/>
          </p:nvPr>
        </p:nvSpPr>
        <p:spPr>
          <a:xfrm>
            <a:off x="4038600" y="6423352"/>
            <a:ext cx="4114800" cy="298123"/>
          </a:xfrm>
          <a:prstGeom prst="rect">
            <a:avLst/>
          </a:prstGeom>
        </p:spPr>
        <p:txBody>
          <a:bodyPr/>
          <a:lstStyle>
            <a:lvl1pPr>
              <a:defRPr sz="1600">
                <a:solidFill>
                  <a:schemeClr val="bg2">
                    <a:lumMod val="75000"/>
                  </a:schemeClr>
                </a:solidFill>
                <a:latin typeface="Segoe UI" panose="020B0502040204020203" pitchFamily="34" charset="0"/>
                <a:cs typeface="Segoe UI" panose="020B0502040204020203" pitchFamily="34" charset="0"/>
              </a:defRPr>
            </a:lvl1pPr>
          </a:lstStyle>
          <a:p>
            <a:pPr algn="ctr"/>
            <a:r>
              <a:rPr lang="en-GB"/>
              <a:t>Microsoft Confidential</a:t>
            </a:r>
          </a:p>
        </p:txBody>
      </p:sp>
    </p:spTree>
    <p:extLst>
      <p:ext uri="{BB962C8B-B14F-4D97-AF65-F5344CB8AC3E}">
        <p14:creationId xmlns:p14="http://schemas.microsoft.com/office/powerpoint/2010/main" val="140309035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5489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791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5" y="1187645"/>
            <a:ext cx="11655078" cy="16127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36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2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7611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28239"/>
          </a:xfrm>
        </p:spPr>
        <p:txBody>
          <a:bodyPr>
            <a:spAutoFit/>
          </a:bodyPr>
          <a:lstStyle>
            <a:lvl1pPr>
              <a:lnSpc>
                <a:spcPct val="100000"/>
              </a:lnSpc>
              <a:spcBef>
                <a:spcPts val="588"/>
              </a:spcBef>
              <a:defRPr sz="3137"/>
            </a:lvl1pPr>
            <a:lvl2pPr>
              <a:lnSpc>
                <a:spcPct val="100000"/>
              </a:lnSpc>
              <a:spcBef>
                <a:spcPts val="588"/>
              </a:spcBef>
              <a:defRPr sz="1961"/>
            </a:lvl2pPr>
            <a:lvl3pPr>
              <a:lnSpc>
                <a:spcPct val="100000"/>
              </a:lnSpc>
              <a:spcBef>
                <a:spcPts val="588"/>
              </a:spcBef>
              <a:defRPr sz="1765"/>
            </a:lvl3pPr>
            <a:lvl4pPr>
              <a:lnSpc>
                <a:spcPct val="100000"/>
              </a:lnSpc>
              <a:spcBef>
                <a:spcPts val="588"/>
              </a:spcBef>
              <a:defRPr sz="1568"/>
            </a:lvl4pPr>
            <a:lvl5pPr>
              <a:lnSpc>
                <a:spcPct val="100000"/>
              </a:lnSpc>
              <a:spcBef>
                <a:spcPts val="588"/>
              </a:spcBef>
              <a:defRPr sz="1372"/>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3529"/>
            </a:lvl1pPr>
          </a:lstStyle>
          <a:p>
            <a:r>
              <a:rPr lang="en-US"/>
              <a:t>Click to edit Master title style</a:t>
            </a:r>
          </a:p>
        </p:txBody>
      </p:sp>
    </p:spTree>
    <p:extLst>
      <p:ext uri="{BB962C8B-B14F-4D97-AF65-F5344CB8AC3E}">
        <p14:creationId xmlns:p14="http://schemas.microsoft.com/office/powerpoint/2010/main" val="3522019524"/>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43178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14/03/2023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59666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57279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08845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3/14/2023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1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image" Target="../media/image15.png"/><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theme" Target="../theme/theme1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3.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slideLayout" Target="../slideLayouts/slideLayout117.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slideLayout" Target="../slideLayouts/slideLayout116.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emf"/><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theme" Target="../theme/theme14.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15.xml.rels><?xml version="1.0" encoding="UTF-8" standalone="yes"?>
<Relationships xmlns="http://schemas.openxmlformats.org/package/2006/relationships"><Relationship Id="rId3" Type="http://schemas.openxmlformats.org/officeDocument/2006/relationships/theme" Target="../theme/theme15.xml"/><Relationship Id="rId2" Type="http://schemas.openxmlformats.org/officeDocument/2006/relationships/slideLayout" Target="../slideLayouts/slideLayout131.xml"/><Relationship Id="rId1" Type="http://schemas.openxmlformats.org/officeDocument/2006/relationships/slideLayout" Target="../slideLayouts/slideLayout130.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6.xml"/><Relationship Id="rId1" Type="http://schemas.openxmlformats.org/officeDocument/2006/relationships/slideLayout" Target="../slideLayouts/slideLayout13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image" Target="../media/image1.emf"/><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7.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theme" Target="../theme/theme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emf"/><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theme" Target="../theme/theme4.xml"/><Relationship Id="rId5" Type="http://schemas.openxmlformats.org/officeDocument/2006/relationships/slideLayout" Target="../slideLayouts/slideLayout22.xml"/><Relationship Id="rId4"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emf"/><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6.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6.xml"/><Relationship Id="rId7" Type="http://schemas.openxmlformats.org/officeDocument/2006/relationships/image" Target="../media/image1.emf"/><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theme" Target="../theme/theme7.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image" Target="../media/image1.emf"/><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0.xml"/><Relationship Id="rId7" Type="http://schemas.openxmlformats.org/officeDocument/2006/relationships/image" Target="../media/image10.emf"/><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theme" Target="../theme/theme9.xml"/><Relationship Id="rId5" Type="http://schemas.openxmlformats.org/officeDocument/2006/relationships/slideLayout" Target="../slideLayouts/slideLayout72.xml"/><Relationship Id="rId4"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4">
            <a:extLst>
              <a:ext uri="{FF2B5EF4-FFF2-40B4-BE49-F238E27FC236}">
                <a16:creationId xmlns:a16="http://schemas.microsoft.com/office/drawing/2014/main" id="{FF04E924-7B6F-43C5-9F22-13D189132A07}"/>
              </a:ext>
            </a:extLst>
          </p:cNvPr>
          <p:cNvSpPr>
            <a:spLocks noGrp="1"/>
          </p:cNvSpPr>
          <p:nvPr>
            <p:ph type="ftr" sz="quarter" idx="3"/>
          </p:nvPr>
        </p:nvSpPr>
        <p:spPr>
          <a:xfrm>
            <a:off x="4038600" y="6356350"/>
            <a:ext cx="4114800" cy="365125"/>
          </a:xfrm>
          <a:prstGeom prst="rect">
            <a:avLst/>
          </a:prstGeom>
        </p:spPr>
        <p:txBody>
          <a:bodyPr/>
          <a:lstStyle>
            <a:lvl1pPr>
              <a:defRPr>
                <a:solidFill>
                  <a:schemeClr val="bg2">
                    <a:lumMod val="50000"/>
                  </a:schemeClr>
                </a:solidFill>
              </a:defRPr>
            </a:lvl1pPr>
          </a:lstStyle>
          <a:p>
            <a:pPr algn="ctr"/>
            <a:r>
              <a:rPr lang="en-GB"/>
              <a:t>Microsoft Confidential</a:t>
            </a:r>
          </a:p>
        </p:txBody>
      </p:sp>
    </p:spTree>
    <p:extLst>
      <p:ext uri="{BB962C8B-B14F-4D97-AF65-F5344CB8AC3E}">
        <p14:creationId xmlns:p14="http://schemas.microsoft.com/office/powerpoint/2010/main" val="1952796935"/>
      </p:ext>
    </p:extLst>
  </p:cSld>
  <p:clrMap bg1="lt1" tx1="dk1" bg2="lt2" tx2="dk2" accent1="accent1" accent2="accent2" accent3="accent3" accent4="accent4" accent5="accent5" accent6="accent6" hlink="hlink" folHlink="folHlink"/>
  <p:sldLayoutIdLst>
    <p:sldLayoutId id="2147496461" r:id="rId1"/>
    <p:sldLayoutId id="2147496462" r:id="rId2"/>
    <p:sldLayoutId id="2147496463" r:id="rId3"/>
    <p:sldLayoutId id="2147496464" r:id="rId4"/>
    <p:sldLayoutId id="2147496465" r:id="rId5"/>
    <p:sldLayoutId id="2147496466" r:id="rId6"/>
    <p:sldLayoutId id="2147496468" r:id="rId7"/>
    <p:sldLayoutId id="2147496469" r:id="rId8"/>
    <p:sldLayoutId id="2147496470" r:id="rId9"/>
    <p:sldLayoutId id="2147496471" r:id="rId10"/>
    <p:sldLayoutId id="2147496472" r:id="rId11"/>
    <p:sldLayoutId id="2147496473" r:id="rId12"/>
  </p:sldLayoutIdLst>
  <p:hf sldNum="0" hdr="0" dt="0"/>
  <p:txStyles>
    <p:titleStyle>
      <a:lvl1pPr algn="l" defTabSz="914400" rtl="0" eaLnBrk="1" latinLnBrk="0" hangingPunct="1">
        <a:lnSpc>
          <a:spcPct val="90000"/>
        </a:lnSpc>
        <a:spcBef>
          <a:spcPct val="0"/>
        </a:spcBef>
        <a:buNone/>
        <a:defRPr sz="4400" kern="1200">
          <a:solidFill>
            <a:schemeClr val="bg2"/>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6482" r:id="rId8"/>
    <p:sldLayoutId id="2147496501" r:id="rId9"/>
    <p:sldLayoutId id="2147496504" r:id="rId10"/>
    <p:sldLayoutId id="2147496505" r:id="rId11"/>
    <p:sldLayoutId id="2147496506" r:id="rId12"/>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7FFFF123_8DDF921D.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6.jpeg"/><Relationship Id="rId3" Type="http://schemas.microsoft.com/office/2018/10/relationships/comments" Target="../comments/modernComment_7FFFEE97_655FEAD4.xml"/><Relationship Id="rId7"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hyperlink" Target="https://microsoft-my.sharepoint.com/:w:/r/personal/mcasalaina_microsoft_com/_layouts/15/Doc.aspx?sourcedoc=%7BC815D4D5-41DC-4450-A3B9-9C46C264311A%7D&amp;file=Why%20Azure%20OpenAI%20Instead%20Of%20Just%20OpenAI.docx&amp;action=default&amp;mobileredirect=true&amp;DefaultItemOpen=1&amp;login_hint=mcasalaina%40microsoft.com&amp;ct=1674538582978&amp;wdOrigin=OFFICECOM-WEB.START.EDGEWORTH&amp;cid=368e936c-62ef-4e3c-926c-4b96f94630f2&amp;share=IQHV1BXI3EFQRKO5nEbCZDEaAavQ5kDF_p9yA__pyI2VZgw" TargetMode="External"/><Relationship Id="rId9" Type="http://schemas.openxmlformats.org/officeDocument/2006/relationships/image" Target="../media/image27.jpeg"/></Relationships>
</file>

<file path=ppt/slides/_rels/slide14.xml.rels><?xml version="1.0" encoding="UTF-8" standalone="yes"?>
<Relationships xmlns="http://schemas.openxmlformats.org/package/2006/relationships"><Relationship Id="rId3" Type="http://schemas.microsoft.com/office/2018/10/relationships/comments" Target="../comments/modernComment_7FFFF13D_4566B27D.xm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microsoft.com/office/2018/10/relationships/comments" Target="../comments/modernComment_7FFFEEA8_E4CD507E.xml"/><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microsoft.com/office/2018/10/relationships/comments" Target="../comments/modernComment_7FFFEEA4_4759EAFC.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sv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svg"/><Relationship Id="rId25" Type="http://schemas.openxmlformats.org/officeDocument/2006/relationships/image" Target="../media/image59.svg"/><Relationship Id="rId2" Type="http://schemas.openxmlformats.org/officeDocument/2006/relationships/notesSlide" Target="../notesSlides/notesSlide13.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svg"/><Relationship Id="rId1" Type="http://schemas.openxmlformats.org/officeDocument/2006/relationships/slideLayout" Target="../slideLayouts/slideLayout3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svg"/><Relationship Id="rId23" Type="http://schemas.openxmlformats.org/officeDocument/2006/relationships/image" Target="../media/image57.svg"/><Relationship Id="rId28" Type="http://schemas.openxmlformats.org/officeDocument/2006/relationships/image" Target="../media/image62.png"/><Relationship Id="rId10" Type="http://schemas.openxmlformats.org/officeDocument/2006/relationships/image" Target="../media/image44.svg"/><Relationship Id="rId19" Type="http://schemas.openxmlformats.org/officeDocument/2006/relationships/image" Target="../media/image53.sv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svg"/></Relationships>
</file>

<file path=ppt/slides/_rels/slide19.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2.svg"/><Relationship Id="rId2" Type="http://schemas.openxmlformats.org/officeDocument/2006/relationships/notesSlide" Target="../notesSlides/notesSlide14.xml"/><Relationship Id="rId1" Type="http://schemas.openxmlformats.org/officeDocument/2006/relationships/slideLayout" Target="../slideLayouts/slideLayout118.xml"/><Relationship Id="rId6" Type="http://schemas.openxmlformats.org/officeDocument/2006/relationships/image" Target="../media/image67.png"/><Relationship Id="rId11" Type="http://schemas.openxmlformats.org/officeDocument/2006/relationships/image" Target="../media/image45.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png"/><Relationship Id="rId9"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microsoft.com/office/2007/relationships/hdphoto" Target="../media/hdphoto4.wdp"/><Relationship Id="rId5" Type="http://schemas.openxmlformats.org/officeDocument/2006/relationships/image" Target="../media/image7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74.png"/><Relationship Id="rId5" Type="http://schemas.microsoft.com/office/2007/relationships/hdphoto" Target="../media/hdphoto4.wdp"/><Relationship Id="rId4" Type="http://schemas.openxmlformats.org/officeDocument/2006/relationships/image" Target="../media/image73.png"/></Relationships>
</file>

<file path=ppt/slides/_rels/slide22.xml.rels><?xml version="1.0" encoding="UTF-8" standalone="yes"?>
<Relationships xmlns="http://schemas.openxmlformats.org/package/2006/relationships"><Relationship Id="rId2" Type="http://schemas.openxmlformats.org/officeDocument/2006/relationships/hyperlink" Target="https://learn.microsoft.com/en-us/legal/cognitive-services/openai/data-privacy?context=%2Fazure%2Fcognitive-services%2Fopenai%2Fcontext%2Fcontext" TargetMode="Externa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github.com/Azure-Samples/openai-python-enterprise-logging"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r>
              <a:rPr lang="zh-CN" altLang="en-US" sz="2800" dirty="0"/>
              <a:t>服务介绍</a:t>
            </a:r>
            <a:br>
              <a:rPr lang="en-US" altLang="zh-CN" sz="2800" dirty="0"/>
            </a:b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637332" y="1934060"/>
            <a:ext cx="7030266" cy="4147134"/>
            <a:chOff x="1124877" y="1520789"/>
            <a:chExt cx="7030266" cy="4516961"/>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0D524302-6DB9-4C1E-8881-85FCA06F4869}"/>
                </a:ext>
              </a:extLst>
            </p:cNvPr>
            <p:cNvSpPr txBox="1"/>
            <p:nvPr/>
          </p:nvSpPr>
          <p:spPr>
            <a:xfrm>
              <a:off x="3439851" y="5769572"/>
              <a:ext cx="2154936" cy="26817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能力</a:t>
              </a:r>
              <a:endPar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612692"/>
              <a:ext cx="2786177" cy="787774"/>
              <a:chOff x="2026441" y="4554826"/>
              <a:chExt cx="2925467" cy="787774"/>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55482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55140" y="4554826"/>
                <a:ext cx="2696768"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Ada</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简单的分类</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解析和格式化文本</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787774"/>
              <a:chOff x="4703320" y="2309900"/>
              <a:chExt cx="3077577" cy="787774"/>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Curie</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回答问题</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复杂细致的分类</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787774"/>
              <a:chOff x="8034464" y="2397801"/>
              <a:chExt cx="2827019" cy="787774"/>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rPr>
                  <a:t>Davinci</a:t>
                </a:r>
                <a:endPar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为特定的受众总结</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生成创意内容</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787774"/>
              <a:chOff x="3280891" y="3646885"/>
              <a:chExt cx="2540604" cy="787774"/>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787774"/>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Babbage</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语义搜索排序</a:t>
                </a:r>
              </a:p>
              <a:p>
                <a:pPr marL="171450" lvl="0" indent="-171450">
                  <a:buClr>
                    <a:srgbClr val="0070C0"/>
                  </a:buClr>
                  <a:buFont typeface="Arial" panose="020B0604020202020204" pitchFamily="34" charset="0"/>
                  <a:buChar char="•"/>
                  <a:defRPr/>
                </a:pPr>
                <a:r>
                  <a:rPr lang="zh-CN" altLang="en-US" sz="1400">
                    <a:solidFill>
                      <a:srgbClr val="FFFFFF"/>
                    </a:solidFill>
                    <a:latin typeface="微软雅黑" panose="020B0503020204020204" pitchFamily="34" charset="-122"/>
                    <a:ea typeface="微软雅黑" panose="020B0503020204020204" pitchFamily="34" charset="-122"/>
                  </a:rPr>
                  <a:t>中等复杂的分类</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610971" y="734392"/>
            <a:ext cx="7374924"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rPr>
              <a:t>Azure </a:t>
            </a:r>
            <a:r>
              <a:rPr kumimoji="0" lang="en-US" sz="2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rPr>
              <a:t>OpenAI</a:t>
            </a:r>
            <a:r>
              <a:rPr kumimoji="0" lang="en-US" sz="2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2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rPr>
              <a:t>服务模型</a:t>
            </a:r>
            <a:endParaRPr kumimoji="0" lang="en-IN" sz="2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485688" y="796964"/>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578722" y="2215247"/>
            <a:ext cx="4941056"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能力</a:t>
              </a: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321585" y="1671167"/>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p>
        </p:txBody>
      </p:sp>
      <p:sp>
        <p:nvSpPr>
          <p:cNvPr id="33" name="TextBox 31">
            <a:extLst>
              <a:ext uri="{FF2B5EF4-FFF2-40B4-BE49-F238E27FC236}">
                <a16:creationId xmlns:a16="http://schemas.microsoft.com/office/drawing/2014/main" id="{9E7A4F4A-DF72-194A-A874-5AF5295A325A}"/>
              </a:ext>
            </a:extLst>
          </p:cNvPr>
          <p:cNvSpPr txBox="1"/>
          <p:nvPr/>
        </p:nvSpPr>
        <p:spPr>
          <a:xfrm rot="16200000">
            <a:off x="-428053" y="3941026"/>
            <a:ext cx="1727808" cy="246221"/>
          </a:xfrm>
          <a:prstGeom prst="rect">
            <a:avLst/>
          </a:prstGeom>
          <a:noFill/>
        </p:spPr>
        <p:txBody>
          <a:bodyPr wrap="square" lIns="0" tIns="0" rIns="0" bIns="0" rtlCol="0">
            <a:spAutoFit/>
          </a:bodyPr>
          <a:lstStyle/>
          <a:p>
            <a:r>
              <a:rPr lang="zh-CN" altLang="en-US" sz="1600">
                <a:latin typeface="微软雅黑" panose="020B0503020204020204" pitchFamily="34" charset="-122"/>
                <a:ea typeface="微软雅黑" panose="020B0503020204020204" pitchFamily="34" charset="-122"/>
              </a:rPr>
              <a:t>推理的时间</a:t>
            </a:r>
          </a:p>
        </p:txBody>
      </p:sp>
    </p:spTree>
    <p:extLst>
      <p:ext uri="{BB962C8B-B14F-4D97-AF65-F5344CB8AC3E}">
        <p14:creationId xmlns:p14="http://schemas.microsoft.com/office/powerpoint/2010/main" val="4004655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1.25E-6 -1.48148E-6 L -1.25E-6 0.01806 " pathEditMode="relative" rAng="0" ptsTypes="AA">
                                      <p:cBhvr>
                                        <p:cTn id="9" dur="500" spd="-100000" fill="hold"/>
                                        <p:tgtEl>
                                          <p:spTgt spid="3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415347" y="2331289"/>
            <a:ext cx="4644137" cy="492443"/>
          </a:xfrm>
        </p:spPr>
        <p:txBody>
          <a:bodyPr/>
          <a:lstStyle/>
          <a:p>
            <a:pPr algn="ctr"/>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zh-CN" altLang="en-US">
                <a:latin typeface="微软雅黑" panose="020B0503020204020204" pitchFamily="34" charset="-122"/>
                <a:ea typeface="微软雅黑" panose="020B0503020204020204" pitchFamily="34" charset="-122"/>
              </a:rPr>
              <a:t>服务</a:t>
            </a:r>
            <a:endParaRPr lang="en-US">
              <a:latin typeface="微软雅黑" panose="020B0503020204020204" pitchFamily="34" charset="-122"/>
              <a:ea typeface="微软雅黑" panose="020B0503020204020204" pitchFamily="34" charset="-122"/>
            </a:endParaRP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5796350" y="3342175"/>
            <a:ext cx="5812464" cy="483255"/>
            <a:chOff x="6144726" y="2800582"/>
            <a:chExt cx="5812464" cy="483255"/>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1" y="2800582"/>
              <a:ext cx="501054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根据您的数据和超参数进行微调的自定义</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5796350" y="4244685"/>
            <a:ext cx="5705316" cy="533539"/>
            <a:chOff x="6096020" y="3827587"/>
            <a:chExt cx="5705316" cy="533539"/>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903399" cy="276999"/>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defRPr/>
              </a:pPr>
              <a:r>
                <a:rPr lang="zh-CN" altLang="en-US" sz="1800">
                  <a:latin typeface="微软雅黑" panose="020B0503020204020204" pitchFamily="34" charset="-122"/>
                  <a:ea typeface="微软雅黑" panose="020B0503020204020204" pitchFamily="34" charset="-122"/>
                </a:rPr>
                <a:t>内置负责任的人工智能，以检测和减轻有害使用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endParaRP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5796353" y="2395042"/>
            <a:ext cx="4993685" cy="504638"/>
            <a:chOff x="6143941" y="1754560"/>
            <a:chExt cx="4993685" cy="50463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大型的预训练</a:t>
              </a:r>
              <a:r>
                <a:rPr lang="en-US" altLang="zh-CN" sz="1800">
                  <a:latin typeface="微软雅黑" panose="020B0503020204020204" pitchFamily="34" charset="-122"/>
                  <a:ea typeface="微软雅黑" panose="020B0503020204020204" pitchFamily="34" charset="-122"/>
                </a:rPr>
                <a:t>AI</a:t>
              </a:r>
              <a:r>
                <a:rPr lang="zh-CN" altLang="en-US" sz="1800">
                  <a:latin typeface="微软雅黑" panose="020B0503020204020204" pitchFamily="34" charset="-122"/>
                  <a:ea typeface="微软雅黑" panose="020B0503020204020204" pitchFamily="34" charset="-122"/>
                </a:rPr>
                <a:t>模型来解锁新的场景</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5796350" y="5170993"/>
            <a:ext cx="6299953" cy="515124"/>
            <a:chOff x="6131901" y="4815976"/>
            <a:chExt cx="6299953" cy="515124"/>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5498036"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基于角色的访问控制</a:t>
              </a:r>
              <a:r>
                <a:rPr lang="en-US" altLang="zh-CN" sz="1800">
                  <a:latin typeface="微软雅黑" panose="020B0503020204020204" pitchFamily="34" charset="-122"/>
                  <a:ea typeface="微软雅黑" panose="020B0503020204020204" pitchFamily="34" charset="-122"/>
                </a:rPr>
                <a:t>(RBAC)</a:t>
              </a:r>
              <a:r>
                <a:rPr lang="zh-CN" altLang="en-US" sz="1800">
                  <a:latin typeface="微软雅黑" panose="020B0503020204020204" pitchFamily="34" charset="-122"/>
                  <a:ea typeface="微软雅黑" panose="020B0503020204020204" pitchFamily="34" charset="-122"/>
                </a:rPr>
                <a:t>和专用网络的企业级安全</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415347"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811647"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656595"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5796350" y="1188765"/>
            <a:ext cx="5401296" cy="553998"/>
            <a:chOff x="6070267" y="811320"/>
            <a:chExt cx="5401296" cy="553998"/>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zh-CN" altLang="en-US" sz="1800">
                  <a:latin typeface="微软雅黑" panose="020B0503020204020204" pitchFamily="34" charset="-122"/>
                  <a:ea typeface="微软雅黑" panose="020B0503020204020204" pitchFamily="34" charset="-122"/>
                </a:rPr>
                <a:t>部署在你的</a:t>
              </a:r>
              <a:r>
                <a:rPr lang="en-US" altLang="zh-CN" sz="1800">
                  <a:latin typeface="微软雅黑" panose="020B0503020204020204" pitchFamily="34" charset="-122"/>
                  <a:ea typeface="微软雅黑" panose="020B0503020204020204" pitchFamily="34" charset="-122"/>
                </a:rPr>
                <a:t>Azure</a:t>
              </a:r>
              <a:r>
                <a:rPr lang="zh-CN" altLang="en-US" sz="1800">
                  <a:latin typeface="微软雅黑" panose="020B0503020204020204" pitchFamily="34" charset="-122"/>
                  <a:ea typeface="微软雅黑" panose="020B0503020204020204" pitchFamily="34" charset="-122"/>
                </a:rPr>
                <a:t>订阅中，由你保护，只由你访问，并与你的数据集和应用程序绑定</a:t>
              </a:r>
              <a:endPar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Tree>
    <p:extLst>
      <p:ext uri="{BB962C8B-B14F-4D97-AF65-F5344CB8AC3E}">
        <p14:creationId xmlns:p14="http://schemas.microsoft.com/office/powerpoint/2010/main" val="2380239389"/>
      </p:ext>
    </p:extLst>
  </p:cSld>
  <p:clrMapOvr>
    <a:masterClrMapping/>
  </p:clrMapOvr>
  <p:transition>
    <p:fade/>
  </p:transition>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457200"/>
            <a:ext cx="11018520" cy="553998"/>
          </a:xfrm>
        </p:spPr>
        <p:txBody>
          <a:bodyPr/>
          <a:lstStyle/>
          <a:p>
            <a:r>
              <a:rPr lang="en-US" dirty="0"/>
              <a:t>Azure </a:t>
            </a:r>
            <a:r>
              <a:rPr lang="en-US" dirty="0" err="1"/>
              <a:t>OpenAI</a:t>
            </a:r>
            <a:r>
              <a:rPr lang="en-US" dirty="0"/>
              <a:t> vs. </a:t>
            </a:r>
            <a:r>
              <a:rPr lang="en-US" dirty="0" err="1"/>
              <a:t>OpenAI</a:t>
            </a:r>
            <a:r>
              <a:rPr lang="en-US" dirty="0"/>
              <a:t>: </a:t>
            </a:r>
            <a:r>
              <a:rPr lang="zh-CN" altLang="en-US" dirty="0"/>
              <a:t>相似之处</a:t>
            </a:r>
            <a:endParaRPr lang="en-US" dirty="0"/>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nvGraphicFramePr>
        <p:xfrm>
          <a:off x="659980" y="1460594"/>
          <a:ext cx="11310051" cy="2996597"/>
        </p:xfrm>
        <a:graphic>
          <a:graphicData uri="http://schemas.openxmlformats.org/drawingml/2006/table">
            <a:tbl>
              <a:tblPr firstRow="1" bandRow="1">
                <a:tableStyleId>{5940675A-B579-460E-94D1-54222C63F5DA}</a:tableStyleId>
              </a:tblPr>
              <a:tblGrid>
                <a:gridCol w="2907973">
                  <a:extLst>
                    <a:ext uri="{9D8B030D-6E8A-4147-A177-3AD203B41FA5}">
                      <a16:colId xmlns:a16="http://schemas.microsoft.com/office/drawing/2014/main" val="306153300"/>
                    </a:ext>
                  </a:extLst>
                </a:gridCol>
                <a:gridCol w="4554071">
                  <a:extLst>
                    <a:ext uri="{9D8B030D-6E8A-4147-A177-3AD203B41FA5}">
                      <a16:colId xmlns:a16="http://schemas.microsoft.com/office/drawing/2014/main" val="1759359225"/>
                    </a:ext>
                  </a:extLst>
                </a:gridCol>
                <a:gridCol w="3848007">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dirty="0"/>
                    </a:p>
                  </a:txBody>
                  <a:tcPr anchor="ctr"/>
                </a:tc>
                <a:tc>
                  <a:txBody>
                    <a:bodyPr/>
                    <a:lstStyle/>
                    <a:p>
                      <a:r>
                        <a:rPr lang="zh-CN" altLang="en-US" dirty="0"/>
                        <a:t>现有：按令牌 </a:t>
                      </a:r>
                      <a:r>
                        <a:rPr lang="en-US" altLang="zh-CN" dirty="0"/>
                        <a:t>(token) </a:t>
                      </a:r>
                      <a:r>
                        <a:rPr lang="zh-CN" altLang="en-US" dirty="0"/>
                        <a:t>数量进行收费</a:t>
                      </a:r>
                      <a:endParaRPr lang="en-US" altLang="zh-CN" dirty="0"/>
                    </a:p>
                    <a:p>
                      <a:r>
                        <a:rPr lang="zh-CN" altLang="en-US" dirty="0"/>
                        <a:t>即将发布：专属容量模式</a:t>
                      </a:r>
                      <a:endParaRPr lang="en-US" altLang="zh-CN" dirty="0"/>
                    </a:p>
                  </a:txBody>
                  <a:tcPr anchor="ctr"/>
                </a:tc>
                <a:extLst>
                  <a:ext uri="{0D108BD9-81ED-4DB2-BD59-A6C34878D82A}">
                    <a16:rowId xmlns:a16="http://schemas.microsoft.com/office/drawing/2014/main" val="883502858"/>
                  </a:ext>
                </a:extLst>
              </a:tr>
              <a:tr h="851795">
                <a:tc>
                  <a:txBody>
                    <a:bodyPr/>
                    <a:lstStyle/>
                    <a:p>
                      <a:r>
                        <a:rPr lang="en-US" b="1">
                          <a:solidFill>
                            <a:schemeClr val="accent1"/>
                          </a:solidFill>
                        </a:rPr>
                        <a:t>APIs</a:t>
                      </a:r>
                    </a:p>
                  </a:txBody>
                  <a:tcPr anchor="ctr"/>
                </a:tc>
                <a:tc>
                  <a:txBody>
                    <a:bodyPr/>
                    <a:lstStyle/>
                    <a:p>
                      <a:r>
                        <a:rPr lang="en-US" dirty="0"/>
                        <a:t>REST APIs + Python SDK</a:t>
                      </a:r>
                    </a:p>
                  </a:txBody>
                  <a:tcPr anchor="ctr"/>
                </a:tc>
                <a:tc>
                  <a:txBody>
                    <a:bodyPr/>
                    <a:lstStyle/>
                    <a:p>
                      <a:r>
                        <a:rPr lang="en-US"/>
                        <a:t>REST APIs + Python, C#, etc. SDKs</a:t>
                      </a:r>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语言和图像</a:t>
                      </a:r>
                      <a:endParaRPr lang="en-US" dirty="0"/>
                    </a:p>
                  </a:txBody>
                  <a:tcPr anchor="ctr"/>
                </a:tc>
                <a:tc>
                  <a:txBody>
                    <a:bodyPr/>
                    <a:lstStyle/>
                    <a:p>
                      <a:r>
                        <a:rPr lang="zh-CN" altLang="en-US" dirty="0"/>
                        <a:t>语言和图像</a:t>
                      </a:r>
                      <a:endParaRPr lang="en-US" altLang="zh-CN" dirty="0"/>
                    </a:p>
                  </a:txBody>
                  <a:tcPr anchor="ctr"/>
                </a:tc>
                <a:extLst>
                  <a:ext uri="{0D108BD9-81ED-4DB2-BD59-A6C34878D82A}">
                    <a16:rowId xmlns:a16="http://schemas.microsoft.com/office/drawing/2014/main" val="1165809700"/>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162" y="1516749"/>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6563" y="153293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239" y="1516749"/>
            <a:ext cx="333854" cy="30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7324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E398D-2171-BB18-61E0-6336988DE8B0}"/>
              </a:ext>
            </a:extLst>
          </p:cNvPr>
          <p:cNvSpPr>
            <a:spLocks noGrp="1"/>
          </p:cNvSpPr>
          <p:nvPr>
            <p:ph type="title"/>
          </p:nvPr>
        </p:nvSpPr>
        <p:spPr>
          <a:xfrm>
            <a:off x="588263" y="242052"/>
            <a:ext cx="11388584" cy="1107996"/>
          </a:xfrm>
        </p:spPr>
        <p:txBody>
          <a:bodyPr/>
          <a:lstStyle/>
          <a:p>
            <a:r>
              <a:rPr lang="en-US" dirty="0"/>
              <a:t>Azure </a:t>
            </a:r>
            <a:r>
              <a:rPr lang="en-US" dirty="0" err="1"/>
              <a:t>OpenAI</a:t>
            </a:r>
            <a:r>
              <a:rPr lang="en-US" dirty="0"/>
              <a:t> </a:t>
            </a:r>
            <a:r>
              <a:rPr lang="zh-CN" altLang="en-US" dirty="0"/>
              <a:t>是针对企业客户的</a:t>
            </a:r>
            <a:r>
              <a:rPr lang="en-US" dirty="0"/>
              <a:t> </a:t>
            </a:r>
            <a:r>
              <a:rPr lang="en-US" dirty="0" err="1"/>
              <a:t>OpenAI</a:t>
            </a:r>
            <a:r>
              <a:rPr lang="en-US" dirty="0"/>
              <a:t> </a:t>
            </a:r>
            <a:r>
              <a:rPr lang="zh-CN" altLang="en-US" dirty="0"/>
              <a:t>服务</a:t>
            </a:r>
            <a:r>
              <a:rPr lang="en-US" dirty="0"/>
              <a:t> (</a:t>
            </a:r>
            <a:r>
              <a:rPr lang="en-US" dirty="0">
                <a:hlinkClick r:id="rId4"/>
              </a:rPr>
              <a:t>Doc Link</a:t>
            </a:r>
            <a:r>
              <a:rPr lang="en-US" dirty="0"/>
              <a:t>)</a:t>
            </a:r>
          </a:p>
        </p:txBody>
      </p:sp>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1659481542"/>
              </p:ext>
            </p:extLst>
          </p:nvPr>
        </p:nvGraphicFramePr>
        <p:xfrm>
          <a:off x="588263" y="1145711"/>
          <a:ext cx="11310050" cy="5682549"/>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2135090">
                  <a:extLst>
                    <a:ext uri="{9D8B030D-6E8A-4147-A177-3AD203B41FA5}">
                      <a16:colId xmlns:a16="http://schemas.microsoft.com/office/drawing/2014/main" val="1759359225"/>
                    </a:ext>
                  </a:extLst>
                </a:gridCol>
                <a:gridCol w="3455549">
                  <a:extLst>
                    <a:ext uri="{9D8B030D-6E8A-4147-A177-3AD203B41FA5}">
                      <a16:colId xmlns:a16="http://schemas.microsoft.com/office/drawing/2014/main" val="57602378"/>
                    </a:ext>
                  </a:extLst>
                </a:gridCol>
                <a:gridCol w="3455549">
                  <a:extLst>
                    <a:ext uri="{9D8B030D-6E8A-4147-A177-3AD203B41FA5}">
                      <a16:colId xmlns:a16="http://schemas.microsoft.com/office/drawing/2014/main" val="1426710474"/>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a:t>            </a:t>
                      </a:r>
                      <a:r>
                        <a:rPr lang="en-US" b="1">
                          <a:solidFill>
                            <a:schemeClr val="accent1"/>
                          </a:solidFill>
                        </a:rPr>
                        <a:t>Azure OpenAI</a:t>
                      </a:r>
                    </a:p>
                  </a:txBody>
                  <a:tcPr anchor="ctr">
                    <a:solidFill>
                      <a:schemeClr val="bg1">
                        <a:lumMod val="85000"/>
                        <a:lumOff val="15000"/>
                      </a:schemeClr>
                    </a:solidFill>
                  </a:tcPr>
                </a:tc>
                <a:tc>
                  <a:txBody>
                    <a:bodyPr/>
                    <a:lstStyle/>
                    <a:p>
                      <a:r>
                        <a:rPr lang="zh-CN" altLang="en-US" b="1" dirty="0">
                          <a:solidFill>
                            <a:schemeClr val="accent1"/>
                          </a:solidFill>
                        </a:rPr>
                        <a:t>客户</a:t>
                      </a:r>
                      <a:endParaRPr lang="en-US" b="1" dirty="0">
                        <a:solidFill>
                          <a:schemeClr val="accent1"/>
                        </a:solidFill>
                      </a:endParaRPr>
                    </a:p>
                  </a:txBody>
                  <a:tcPr anchor="ctr">
                    <a:solidFill>
                      <a:schemeClr val="bg1">
                        <a:lumMod val="85000"/>
                        <a:lumOff val="15000"/>
                      </a:schemeClr>
                    </a:solidFill>
                  </a:tcPr>
                </a:tc>
                <a:extLst>
                  <a:ext uri="{0D108BD9-81ED-4DB2-BD59-A6C34878D82A}">
                    <a16:rowId xmlns:a16="http://schemas.microsoft.com/office/drawing/2014/main" val="3043135300"/>
                  </a:ext>
                </a:extLst>
              </a:tr>
              <a:tr h="851795">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可能会有一段完善发布的时间</a:t>
                      </a:r>
                      <a:endParaRPr lang="en-US" dirty="0"/>
                    </a:p>
                  </a:txBody>
                  <a:tcPr anchor="ctr"/>
                </a:tc>
                <a:tc>
                  <a:txBody>
                    <a:bodyPr/>
                    <a:lstStyle/>
                    <a:p>
                      <a:endParaRPr lang="en-US" dirty="0"/>
                    </a:p>
                  </a:txBody>
                  <a:tcPr anchor="ctr"/>
                </a:tc>
                <a:extLst>
                  <a:ext uri="{0D108BD9-81ED-4DB2-BD59-A6C34878D82A}">
                    <a16:rowId xmlns:a16="http://schemas.microsoft.com/office/drawing/2014/main" val="883502858"/>
                  </a:ext>
                </a:extLst>
              </a:tr>
              <a:tr h="851795">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tc>
                  <a:txBody>
                    <a:bodyPr/>
                    <a:lstStyle/>
                    <a:p>
                      <a:endParaRPr lang="en-US"/>
                    </a:p>
                  </a:txBody>
                  <a:tcPr anchor="ctr"/>
                </a:tc>
                <a:extLst>
                  <a:ext uri="{0D108BD9-81ED-4DB2-BD59-A6C34878D82A}">
                    <a16:rowId xmlns:a16="http://schemas.microsoft.com/office/drawing/2014/main" val="3272340535"/>
                  </a:ext>
                </a:extLst>
              </a:tr>
              <a:tr h="85179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tc>
                  <a:txBody>
                    <a:bodyPr/>
                    <a:lstStyle/>
                    <a:p>
                      <a:endParaRPr lang="en-US"/>
                    </a:p>
                  </a:txBody>
                  <a:tcPr anchor="ctr"/>
                </a:tc>
                <a:extLst>
                  <a:ext uri="{0D108BD9-81ED-4DB2-BD59-A6C34878D82A}">
                    <a16:rowId xmlns:a16="http://schemas.microsoft.com/office/drawing/2014/main" val="1165809700"/>
                  </a:ext>
                </a:extLst>
              </a:tr>
              <a:tr h="851795">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tc>
                  <a:txBody>
                    <a:bodyPr/>
                    <a:lstStyle/>
                    <a:p>
                      <a:endParaRPr lang="en-US"/>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en-US" dirty="0"/>
                        <a:t>Separate Safety Classifier (adds latency)</a:t>
                      </a:r>
                    </a:p>
                  </a:txBody>
                  <a:tcPr anchor="ctr"/>
                </a:tc>
                <a:tc>
                  <a:txBody>
                    <a:bodyPr/>
                    <a:lstStyle/>
                    <a:p>
                      <a:r>
                        <a:rPr lang="en-US"/>
                        <a:t>Built-in, enterprise-grade, low latency moderation and harm prevention</a:t>
                      </a:r>
                    </a:p>
                  </a:txBody>
                  <a:tcPr anchor="ctr"/>
                </a:tc>
                <a:tc>
                  <a:txBody>
                    <a:bodyPr/>
                    <a:lstStyle/>
                    <a:p>
                      <a:pPr algn="ctr"/>
                      <a:r>
                        <a:rPr lang="zh-CN" altLang="en-US" sz="3600" b="1" i="1" dirty="0"/>
                        <a:t>所有客户</a:t>
                      </a:r>
                      <a:endParaRPr lang="en-US" b="1" i="1"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tc>
                  <a:txBody>
                    <a:bodyPr/>
                    <a:lstStyle/>
                    <a:p>
                      <a:endParaRPr lang="en-US" dirty="0"/>
                    </a:p>
                  </a:txBody>
                  <a:tcPr anchor="ctr"/>
                </a:tc>
                <a:extLst>
                  <a:ext uri="{0D108BD9-81ED-4DB2-BD59-A6C34878D82A}">
                    <a16:rowId xmlns:a16="http://schemas.microsoft.com/office/drawing/2014/main" val="3075909728"/>
                  </a:ext>
                </a:extLst>
              </a:tr>
            </a:tbl>
          </a:graphicData>
        </a:graphic>
      </p:graphicFrame>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632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872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61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JPM Stock Forecast, Price &amp; News (JPMorgan Chase &amp; Co.)">
            <a:extLst>
              <a:ext uri="{FF2B5EF4-FFF2-40B4-BE49-F238E27FC236}">
                <a16:creationId xmlns:a16="http://schemas.microsoft.com/office/drawing/2014/main" id="{32FED507-CFD3-579E-22B4-79FA4098F35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43137" y="2552466"/>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r. Bonnie McGregor's research at Fred Hutch, artist Catherine Mayer">
            <a:extLst>
              <a:ext uri="{FF2B5EF4-FFF2-40B4-BE49-F238E27FC236}">
                <a16:creationId xmlns:a16="http://schemas.microsoft.com/office/drawing/2014/main" id="{1956B9E9-0BA5-016D-7883-0DD4FFF8D90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67757" y="3346299"/>
            <a:ext cx="1006436" cy="755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pic Health Logo - LogoDix">
            <a:extLst>
              <a:ext uri="{FF2B5EF4-FFF2-40B4-BE49-F238E27FC236}">
                <a16:creationId xmlns:a16="http://schemas.microsoft.com/office/drawing/2014/main" id="{7636894F-F497-3E76-CD29-6B1E9FF6C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5778" y="3346299"/>
            <a:ext cx="1310241" cy="755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JPM Stock Forecast, Price &amp; News (JPMorgan Chase &amp; Co.)">
            <a:extLst>
              <a:ext uri="{FF2B5EF4-FFF2-40B4-BE49-F238E27FC236}">
                <a16:creationId xmlns:a16="http://schemas.microsoft.com/office/drawing/2014/main" id="{613F38FA-0AE3-2673-862E-9BE72498EFA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9963" r="1771" b="41583"/>
          <a:stretch/>
        </p:blipFill>
        <p:spPr bwMode="auto">
          <a:xfrm>
            <a:off x="8567757" y="4308474"/>
            <a:ext cx="2120101" cy="3982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ownload High Quality expedia logo brand Transparent PNG Images - Art Prim clip arts 2019">
            <a:extLst>
              <a:ext uri="{FF2B5EF4-FFF2-40B4-BE49-F238E27FC236}">
                <a16:creationId xmlns:a16="http://schemas.microsoft.com/office/drawing/2014/main" id="{D1C71618-22DA-4603-260C-F497E30A2BF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5741"/>
          <a:stretch/>
        </p:blipFill>
        <p:spPr bwMode="auto">
          <a:xfrm>
            <a:off x="8458667" y="6162966"/>
            <a:ext cx="1261596" cy="47566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ollection of Vodafone Logo PNG. | PlusPNG">
            <a:extLst>
              <a:ext uri="{FF2B5EF4-FFF2-40B4-BE49-F238E27FC236}">
                <a16:creationId xmlns:a16="http://schemas.microsoft.com/office/drawing/2014/main" id="{A739F65F-83F2-14F9-79D5-31E2ABEBE97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2353" t="26581" r="12075" b="25455"/>
          <a:stretch/>
        </p:blipFill>
        <p:spPr bwMode="auto">
          <a:xfrm>
            <a:off x="10074021" y="6213030"/>
            <a:ext cx="1426101" cy="33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784852"/>
      </p:ext>
    </p:extLst>
  </p:cSld>
  <p:clrMapOvr>
    <a:masterClrMapping/>
  </p:clrMapOvr>
  <p:transition>
    <p:fade/>
  </p:transition>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r>
              <a:rPr lang="zh-CN" altLang="en-US"/>
              <a:t>模型和平台路线图</a:t>
            </a:r>
          </a:p>
        </p:txBody>
      </p:sp>
      <p:sp>
        <p:nvSpPr>
          <p:cNvPr id="19" name="TextBox 18">
            <a:extLst>
              <a:ext uri="{FF2B5EF4-FFF2-40B4-BE49-F238E27FC236}">
                <a16:creationId xmlns:a16="http://schemas.microsoft.com/office/drawing/2014/main" id="{6601658E-11B2-4102-8F06-FA631002A666}"/>
              </a:ext>
            </a:extLst>
          </p:cNvPr>
          <p:cNvSpPr txBox="1"/>
          <p:nvPr/>
        </p:nvSpPr>
        <p:spPr>
          <a:xfrm>
            <a:off x="1348996" y="2377918"/>
            <a:ext cx="1003864"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GPT-3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模型</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OpenAI</a:t>
            </a:r>
            <a:r>
              <a:rPr kumimoji="0" lang="en-US" sz="1200" b="0" i="0" u="none" strike="noStrike" kern="1200" cap="none" spc="0" normalizeH="0" baseline="0" noProof="0">
                <a:ln>
                  <a:noFill/>
                </a:ln>
                <a:solidFill>
                  <a:srgbClr val="FFFFFF"/>
                </a:solidFill>
                <a:effectLst/>
                <a:uLnTx/>
                <a:uFillTx/>
                <a:latin typeface="Segoe UI"/>
                <a:ea typeface="+mn-ea"/>
                <a:cs typeface="+mn-cs"/>
              </a:rPr>
              <a:t> API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955D0D7-413B-46CE-9B25-3C3C652E5B05}"/>
              </a:ext>
            </a:extLst>
          </p:cNvPr>
          <p:cNvSpPr txBox="1"/>
          <p:nvPr/>
        </p:nvSpPr>
        <p:spPr>
          <a:xfrm>
            <a:off x="1336290"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2020</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6</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7" name="TextBox 16">
            <a:extLst>
              <a:ext uri="{FF2B5EF4-FFF2-40B4-BE49-F238E27FC236}">
                <a16:creationId xmlns:a16="http://schemas.microsoft.com/office/drawing/2014/main" id="{65A1059A-0994-42C7-8D0D-CDF8C2A31F1D}"/>
              </a:ext>
            </a:extLst>
          </p:cNvPr>
          <p:cNvSpPr txBox="1"/>
          <p:nvPr/>
        </p:nvSpPr>
        <p:spPr>
          <a:xfrm>
            <a:off x="3398143" y="2377918"/>
            <a:ext cx="1591056"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自定义模型 </a:t>
            </a:r>
            <a:endParaRPr kumimoji="0" lang="en-US" altLang="zh-CN"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a:t>
            </a:r>
            <a:r>
              <a:rPr kumimoji="0" lang="en-US" altLang="zh-CN" sz="1200" b="0" i="0" u="none" strike="noStrike" kern="1200" cap="none" spc="0" normalizeH="0" baseline="0" noProof="0">
                <a:ln>
                  <a:noFill/>
                </a:ln>
                <a:solidFill>
                  <a:srgbClr val="FFFFFF"/>
                </a:solidFill>
                <a:effectLst/>
                <a:uLnTx/>
                <a:uFillTx/>
                <a:latin typeface="Segoe UI"/>
                <a:ea typeface="+mn-ea"/>
                <a:cs typeface="+mn-cs"/>
              </a:rPr>
              <a:t>ine-tuning</a:t>
            </a:r>
            <a:r>
              <a:rPr kumimoji="0" lang="en-US" sz="1200" b="0" i="0" u="none" strike="noStrike" kern="1200" cap="none" spc="0" normalizeH="0" baseline="0" noProof="0">
                <a:ln>
                  <a:noFill/>
                </a:ln>
                <a:solidFill>
                  <a:srgbClr val="FFFFFF"/>
                </a:solidFill>
                <a:effectLst/>
                <a:uLnTx/>
                <a:uFillTx/>
                <a:latin typeface="Segoe UI"/>
                <a:ea typeface="+mn-ea"/>
                <a:cs typeface="+mn-cs"/>
              </a:rPr>
              <a:t>)</a:t>
            </a:r>
          </a:p>
        </p:txBody>
      </p:sp>
      <p:sp>
        <p:nvSpPr>
          <p:cNvPr id="18" name="TextBox 17">
            <a:extLst>
              <a:ext uri="{FF2B5EF4-FFF2-40B4-BE49-F238E27FC236}">
                <a16:creationId xmlns:a16="http://schemas.microsoft.com/office/drawing/2014/main" id="{4F230393-D08B-4C0B-A527-CDCEF7C950F2}"/>
              </a:ext>
            </a:extLst>
          </p:cNvPr>
          <p:cNvSpPr txBox="1"/>
          <p:nvPr/>
        </p:nvSpPr>
        <p:spPr>
          <a:xfrm>
            <a:off x="3398141"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6</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A4739C65-4DBA-4041-BD86-4D54C36AD59B}"/>
              </a:ext>
            </a:extLst>
          </p:cNvPr>
          <p:cNvSpPr txBox="1"/>
          <p:nvPr/>
        </p:nvSpPr>
        <p:spPr>
          <a:xfrm>
            <a:off x="5832997" y="4342375"/>
            <a:ext cx="159105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t>
            </a:r>
            <a:r>
              <a:rPr kumimoji="0" lang="en-US" sz="1200" b="0" i="0" u="none" strike="noStrike" kern="1200" cap="none" spc="0" normalizeH="0" baseline="0" noProof="0" err="1">
                <a:ln>
                  <a:noFill/>
                </a:ln>
                <a:solidFill>
                  <a:srgbClr val="FFFFFF"/>
                </a:solidFill>
                <a:effectLst/>
                <a:uLnTx/>
                <a:uFillTx/>
                <a:latin typeface="Segoe UI"/>
                <a:ea typeface="+mn-ea"/>
                <a:cs typeface="+mn-cs"/>
              </a:rPr>
              <a:t>OpenAI</a:t>
            </a:r>
            <a:r>
              <a:rPr kumimoji="0" lang="en-US" sz="1200" b="0"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个人预览版</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92A95CE9-1A59-480A-B1DE-6DE1899EEC0F}"/>
              </a:ext>
            </a:extLst>
          </p:cNvPr>
          <p:cNvSpPr txBox="1"/>
          <p:nvPr/>
        </p:nvSpPr>
        <p:spPr>
          <a:xfrm>
            <a:off x="5823713" y="4034598"/>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11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7" name="TextBox 26">
            <a:extLst>
              <a:ext uri="{FF2B5EF4-FFF2-40B4-BE49-F238E27FC236}">
                <a16:creationId xmlns:a16="http://schemas.microsoft.com/office/drawing/2014/main" id="{3808360A-061A-4DDE-9AFD-38290E5F3BD9}"/>
              </a:ext>
            </a:extLst>
          </p:cNvPr>
          <p:cNvSpPr txBox="1"/>
          <p:nvPr/>
        </p:nvSpPr>
        <p:spPr>
          <a:xfrm>
            <a:off x="4837753" y="402971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9</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8" name="TextBox 27">
            <a:extLst>
              <a:ext uri="{FF2B5EF4-FFF2-40B4-BE49-F238E27FC236}">
                <a16:creationId xmlns:a16="http://schemas.microsoft.com/office/drawing/2014/main" id="{B5B264D2-226D-43E2-BA72-BE23EB526419}"/>
              </a:ext>
            </a:extLst>
          </p:cNvPr>
          <p:cNvSpPr txBox="1"/>
          <p:nvPr/>
        </p:nvSpPr>
        <p:spPr>
          <a:xfrm>
            <a:off x="4847039" y="4337490"/>
            <a:ext cx="1078731"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基于 </a:t>
            </a:r>
            <a:r>
              <a:rPr kumimoji="0" lang="en-US" altLang="zh-CN" sz="1200" b="0" i="0" u="none" strike="noStrike" kern="1200" cap="none" spc="0" normalizeH="0" baseline="0" noProof="0">
                <a:ln>
                  <a:noFill/>
                </a:ln>
                <a:solidFill>
                  <a:srgbClr val="FFFFFF"/>
                </a:solidFill>
                <a:effectLst/>
                <a:uLnTx/>
                <a:uFillTx/>
                <a:latin typeface="Segoe UI"/>
                <a:ea typeface="+mn-ea"/>
                <a:cs typeface="+mn-cs"/>
              </a:rPr>
              <a:t>Azure </a:t>
            </a:r>
            <a:r>
              <a:rPr kumimoji="0" lang="en-US" altLang="zh-CN" sz="1200" b="0" i="0" u="none" strike="noStrike" kern="1200" cap="none" spc="0" normalizeH="0" baseline="0" noProof="0" err="1">
                <a:ln>
                  <a:noFill/>
                </a:ln>
                <a:solidFill>
                  <a:srgbClr val="FFFFFF"/>
                </a:solidFill>
                <a:effectLst/>
                <a:uLnTx/>
                <a:uFillTx/>
                <a:latin typeface="Segoe UI"/>
                <a:ea typeface="+mn-ea"/>
                <a:cs typeface="+mn-cs"/>
              </a:rPr>
              <a:t>OpenAI</a:t>
            </a:r>
            <a:r>
              <a:rPr kumimoji="0" lang="en-US" altLang="zh-CN" sz="1200" b="0" i="0" u="none" strike="noStrike" kern="1200" cap="none" spc="0" normalizeH="0" baseline="0" noProof="0">
                <a:ln>
                  <a:noFill/>
                </a:ln>
                <a:solidFill>
                  <a:srgbClr val="FFFFFF"/>
                </a:solidFill>
                <a:effectLst/>
                <a:uLnTx/>
                <a:uFillTx/>
                <a:latin typeface="Segoe UI"/>
                <a:ea typeface="+mn-ea"/>
                <a:cs typeface="+mn-cs"/>
              </a:rPr>
              <a:t> </a:t>
            </a:r>
            <a:r>
              <a:rPr kumimoji="0" lang="zh-CN" altLang="en-US" sz="1200" b="0" i="0" u="none" strike="noStrike" kern="1200" cap="none" spc="0" normalizeH="0" baseline="0" noProof="0">
                <a:ln>
                  <a:noFill/>
                </a:ln>
                <a:solidFill>
                  <a:srgbClr val="FFFFFF"/>
                </a:solidFill>
                <a:effectLst/>
                <a:uLnTx/>
                <a:uFillTx/>
                <a:latin typeface="Segoe UI"/>
                <a:ea typeface="+mn-ea"/>
                <a:cs typeface="+mn-cs"/>
              </a:rPr>
              <a:t>的 </a:t>
            </a:r>
            <a:r>
              <a:rPr kumimoji="0" lang="en-US" sz="1200" b="0" i="0" u="none" strike="noStrike" kern="1200" cap="none" spc="0" normalizeH="0" baseline="0" noProof="0">
                <a:ln>
                  <a:noFill/>
                </a:ln>
                <a:solidFill>
                  <a:srgbClr val="FFFFFF"/>
                </a:solidFill>
                <a:effectLst/>
                <a:uLnTx/>
                <a:uFillTx/>
                <a:latin typeface="Segoe UI"/>
                <a:ea typeface="+mn-ea"/>
                <a:cs typeface="+mn-cs"/>
              </a:rPr>
              <a:t>GitHub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Copilot</a:t>
            </a:r>
          </a:p>
        </p:txBody>
      </p:sp>
      <p:sp>
        <p:nvSpPr>
          <p:cNvPr id="13" name="TextBox 12">
            <a:extLst>
              <a:ext uri="{FF2B5EF4-FFF2-40B4-BE49-F238E27FC236}">
                <a16:creationId xmlns:a16="http://schemas.microsoft.com/office/drawing/2014/main" id="{14721832-1F1C-4EF6-840B-A4F5B1979EC4}"/>
              </a:ext>
            </a:extLst>
          </p:cNvPr>
          <p:cNvSpPr txBox="1"/>
          <p:nvPr/>
        </p:nvSpPr>
        <p:spPr>
          <a:xfrm>
            <a:off x="4450752" y="2368868"/>
            <a:ext cx="785152"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Codex</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zh-CN" altLang="en-US" sz="1200" b="0" i="0" u="none" strike="noStrike" kern="1200" cap="none" spc="0" normalizeH="0" baseline="0" noProof="0">
                <a:ln>
                  <a:noFill/>
                </a:ln>
                <a:solidFill>
                  <a:srgbClr val="FFFFFF"/>
                </a:solidFill>
                <a:effectLst/>
                <a:uLnTx/>
                <a:uFillTx/>
                <a:latin typeface="Segoe UI"/>
                <a:ea typeface="+mn-ea"/>
                <a:cs typeface="+mn-cs"/>
              </a:rPr>
              <a:t>模型</a:t>
            </a:r>
            <a:r>
              <a:rPr kumimoji="0" lang="en-US" sz="1200" b="0" i="0" u="none" strike="noStrike" kern="1200" cap="none" spc="0" normalizeH="0" baseline="0" noProof="0">
                <a:ln>
                  <a:noFill/>
                </a:ln>
                <a:solidFill>
                  <a:srgbClr val="FFFFFF"/>
                </a:solidFill>
                <a:effectLst/>
                <a:uLnTx/>
                <a:uFillTx/>
                <a:latin typeface="Segoe UI"/>
                <a:ea typeface="+mn-ea"/>
                <a:cs typeface="+mn-cs"/>
              </a:rPr>
              <a:t> </a:t>
            </a:r>
          </a:p>
        </p:txBody>
      </p:sp>
      <p:sp>
        <p:nvSpPr>
          <p:cNvPr id="14" name="TextBox 13">
            <a:extLst>
              <a:ext uri="{FF2B5EF4-FFF2-40B4-BE49-F238E27FC236}">
                <a16:creationId xmlns:a16="http://schemas.microsoft.com/office/drawing/2014/main" id="{3A46EF3A-7069-47CB-8A4C-E1784D8E010E}"/>
              </a:ext>
            </a:extLst>
          </p:cNvPr>
          <p:cNvSpPr txBox="1"/>
          <p:nvPr/>
        </p:nvSpPr>
        <p:spPr>
          <a:xfrm>
            <a:off x="4450751" y="206695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8</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3" name="Straight Arrow Connector 2">
            <a:extLst>
              <a:ext uri="{FF2B5EF4-FFF2-40B4-BE49-F238E27FC236}">
                <a16:creationId xmlns:a16="http://schemas.microsoft.com/office/drawing/2014/main" id="{DA765879-CA81-4DC4-A1AA-0464DA2FDCDF}"/>
              </a:ext>
            </a:extLst>
          </p:cNvPr>
          <p:cNvCxnSpPr>
            <a:cxnSpLocks/>
          </p:cNvCxnSpPr>
          <p:nvPr/>
        </p:nvCxnSpPr>
        <p:spPr>
          <a:xfrm flipV="1">
            <a:off x="650255" y="3671374"/>
            <a:ext cx="11018520" cy="2422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114BA-98D5-4005-8861-D77885DCE73F}"/>
              </a:ext>
              <a:ext uri="{C183D7F6-B498-43B3-948B-1728B52AA6E4}">
                <adec:decorative xmlns:adec="http://schemas.microsoft.com/office/drawing/2017/decorative" val="1"/>
              </a:ext>
            </a:extLst>
          </p:cNvPr>
          <p:cNvSpPr/>
          <p:nvPr/>
        </p:nvSpPr>
        <p:spPr bwMode="auto">
          <a:xfrm>
            <a:off x="126771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FA3035D-FDC3-4B72-9C96-6552CBF673C3}"/>
              </a:ext>
              <a:ext uri="{C183D7F6-B498-43B3-948B-1728B52AA6E4}">
                <adec:decorative xmlns:adec="http://schemas.microsoft.com/office/drawing/2017/decorative" val="1"/>
              </a:ext>
            </a:extLst>
          </p:cNvPr>
          <p:cNvSpPr/>
          <p:nvPr/>
        </p:nvSpPr>
        <p:spPr bwMode="auto">
          <a:xfrm>
            <a:off x="227127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3F6BD6F-571E-4771-B889-0A236DAB0535}"/>
              </a:ext>
              <a:ext uri="{C183D7F6-B498-43B3-948B-1728B52AA6E4}">
                <adec:decorative xmlns:adec="http://schemas.microsoft.com/office/drawing/2017/decorative" val="1"/>
              </a:ext>
            </a:extLst>
          </p:cNvPr>
          <p:cNvSpPr/>
          <p:nvPr/>
        </p:nvSpPr>
        <p:spPr bwMode="auto">
          <a:xfrm>
            <a:off x="334108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E67283E-3E16-4FCA-86C0-0FF10953BF97}"/>
              </a:ext>
              <a:ext uri="{C183D7F6-B498-43B3-948B-1728B52AA6E4}">
                <adec:decorative xmlns:adec="http://schemas.microsoft.com/office/drawing/2017/decorative" val="1"/>
              </a:ext>
            </a:extLst>
          </p:cNvPr>
          <p:cNvSpPr/>
          <p:nvPr/>
        </p:nvSpPr>
        <p:spPr bwMode="auto">
          <a:xfrm>
            <a:off x="4788653"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7B697796-37CD-4C5A-A936-3E63FEBADD58}"/>
              </a:ext>
              <a:ext uri="{C183D7F6-B498-43B3-948B-1728B52AA6E4}">
                <adec:decorative xmlns:adec="http://schemas.microsoft.com/office/drawing/2017/decorative" val="1"/>
              </a:ext>
            </a:extLst>
          </p:cNvPr>
          <p:cNvSpPr/>
          <p:nvPr/>
        </p:nvSpPr>
        <p:spPr bwMode="auto">
          <a:xfrm>
            <a:off x="575245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0342CF5-436B-4F41-8F33-22E8A0E1CD3D}"/>
              </a:ext>
              <a:ext uri="{C183D7F6-B498-43B3-948B-1728B52AA6E4}">
                <adec:decorative xmlns:adec="http://schemas.microsoft.com/office/drawing/2017/decorative" val="1"/>
              </a:ext>
            </a:extLst>
          </p:cNvPr>
          <p:cNvSpPr/>
          <p:nvPr/>
        </p:nvSpPr>
        <p:spPr bwMode="auto">
          <a:xfrm>
            <a:off x="632373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012B6E1-8039-471B-94C4-93A39E191BB2}"/>
              </a:ext>
            </a:extLst>
          </p:cNvPr>
          <p:cNvCxnSpPr>
            <a:cxnSpLocks/>
          </p:cNvCxnSpPr>
          <p:nvPr/>
        </p:nvCxnSpPr>
        <p:spPr>
          <a:xfrm>
            <a:off x="1336290" y="207592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6EC666-6C57-4EA1-BE16-62CF988F8734}"/>
              </a:ext>
            </a:extLst>
          </p:cNvPr>
          <p:cNvCxnSpPr>
            <a:cxnSpLocks/>
          </p:cNvCxnSpPr>
          <p:nvPr/>
        </p:nvCxnSpPr>
        <p:spPr>
          <a:xfrm>
            <a:off x="3398141" y="2076007"/>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D6FD56-EDDC-4C88-B4AA-2E079580C8EE}"/>
              </a:ext>
            </a:extLst>
          </p:cNvPr>
          <p:cNvCxnSpPr>
            <a:cxnSpLocks/>
          </p:cNvCxnSpPr>
          <p:nvPr/>
        </p:nvCxnSpPr>
        <p:spPr>
          <a:xfrm>
            <a:off x="5823713" y="3615673"/>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B3EBAC-5482-4456-9974-54436C68D47E}"/>
              </a:ext>
            </a:extLst>
          </p:cNvPr>
          <p:cNvCxnSpPr>
            <a:cxnSpLocks/>
          </p:cNvCxnSpPr>
          <p:nvPr/>
        </p:nvCxnSpPr>
        <p:spPr>
          <a:xfrm>
            <a:off x="5278850" y="367664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FA539-B644-4020-8E07-8D75B0A507B0}"/>
              </a:ext>
            </a:extLst>
          </p:cNvPr>
          <p:cNvCxnSpPr>
            <a:cxnSpLocks/>
          </p:cNvCxnSpPr>
          <p:nvPr/>
        </p:nvCxnSpPr>
        <p:spPr>
          <a:xfrm>
            <a:off x="4450751" y="206687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FA6B29-72BC-2DAE-0597-637A39EDB266}"/>
              </a:ext>
            </a:extLst>
          </p:cNvPr>
          <p:cNvSpPr txBox="1"/>
          <p:nvPr/>
        </p:nvSpPr>
        <p:spPr>
          <a:xfrm>
            <a:off x="6399096" y="2360982"/>
            <a:ext cx="1095665"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嵌入</a:t>
            </a:r>
            <a:r>
              <a:rPr kumimoji="0" lang="en-US" sz="1200" b="0" i="0" u="none" strike="noStrike" kern="1200" cap="none" spc="0" normalizeH="0" baseline="0" noProof="0">
                <a:ln>
                  <a:noFill/>
                </a:ln>
                <a:solidFill>
                  <a:srgbClr val="FFFFFF"/>
                </a:solidFill>
                <a:effectLst/>
                <a:uLnTx/>
                <a:uFillTx/>
                <a:latin typeface="Segoe UI"/>
                <a:ea typeface="+mn-ea"/>
                <a:cs typeface="+mn-cs"/>
              </a:rPr>
              <a:t>&amp; </a:t>
            </a:r>
            <a:r>
              <a:rPr kumimoji="0" lang="zh-CN" altLang="en-US" sz="1200" b="0" i="0" u="none" strike="noStrike" kern="1200" cap="none" spc="0" normalizeH="0" baseline="0" noProof="0">
                <a:ln>
                  <a:noFill/>
                </a:ln>
                <a:solidFill>
                  <a:srgbClr val="FFFFFF"/>
                </a:solidFill>
                <a:effectLst/>
                <a:uLnTx/>
                <a:uFillTx/>
                <a:latin typeface="Segoe UI"/>
                <a:ea typeface="+mn-ea"/>
                <a:cs typeface="+mn-cs"/>
              </a:rPr>
              <a:t>指令遵循模型</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F646DE0D-8D07-FAA0-FC8C-F7A942960D63}"/>
              </a:ext>
            </a:extLst>
          </p:cNvPr>
          <p:cNvSpPr txBox="1"/>
          <p:nvPr/>
        </p:nvSpPr>
        <p:spPr>
          <a:xfrm>
            <a:off x="6338397" y="2055210"/>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2022</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3</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38" name="Straight Connector 37">
            <a:extLst>
              <a:ext uri="{FF2B5EF4-FFF2-40B4-BE49-F238E27FC236}">
                <a16:creationId xmlns:a16="http://schemas.microsoft.com/office/drawing/2014/main" id="{C94096A6-3E3A-0431-3A7B-D6C7C7727BC2}"/>
              </a:ext>
            </a:extLst>
          </p:cNvPr>
          <p:cNvCxnSpPr>
            <a:cxnSpLocks/>
          </p:cNvCxnSpPr>
          <p:nvPr/>
        </p:nvCxnSpPr>
        <p:spPr>
          <a:xfrm>
            <a:off x="6399097" y="2053918"/>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Picture 4" descr="The new Azure product family icon. An blue Azure icon on a black background.">
            <a:extLst>
              <a:ext uri="{FF2B5EF4-FFF2-40B4-BE49-F238E27FC236}">
                <a16:creationId xmlns:a16="http://schemas.microsoft.com/office/drawing/2014/main" id="{885A2E57-C8F7-85EA-E3E4-53D807562DD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663" t="27400" r="35177" b="23215"/>
          <a:stretch/>
        </p:blipFill>
        <p:spPr bwMode="auto">
          <a:xfrm>
            <a:off x="445105" y="4161802"/>
            <a:ext cx="627039" cy="6207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con&#10;&#10;Description automatically generated">
            <a:extLst>
              <a:ext uri="{FF2B5EF4-FFF2-40B4-BE49-F238E27FC236}">
                <a16:creationId xmlns:a16="http://schemas.microsoft.com/office/drawing/2014/main" id="{B7D3EA37-2ADC-3D1C-0C87-A613F934F6BB}"/>
              </a:ext>
            </a:extLst>
          </p:cNvPr>
          <p:cNvPicPr>
            <a:picLocks noChangeAspect="1"/>
          </p:cNvPicPr>
          <p:nvPr/>
        </p:nvPicPr>
        <p:blipFill>
          <a:blip r:embed="rId5"/>
          <a:stretch>
            <a:fillRect/>
          </a:stretch>
        </p:blipFill>
        <p:spPr>
          <a:xfrm>
            <a:off x="379211" y="2465901"/>
            <a:ext cx="758829" cy="758829"/>
          </a:xfrm>
          <a:prstGeom prst="rect">
            <a:avLst/>
          </a:prstGeom>
        </p:spPr>
      </p:pic>
      <p:sp>
        <p:nvSpPr>
          <p:cNvPr id="42" name="TextBox 41">
            <a:extLst>
              <a:ext uri="{FF2B5EF4-FFF2-40B4-BE49-F238E27FC236}">
                <a16:creationId xmlns:a16="http://schemas.microsoft.com/office/drawing/2014/main" id="{7ECCA666-C21F-D5CD-8FF4-2D82092A9A16}"/>
              </a:ext>
            </a:extLst>
          </p:cNvPr>
          <p:cNvSpPr txBox="1"/>
          <p:nvPr/>
        </p:nvSpPr>
        <p:spPr>
          <a:xfrm>
            <a:off x="2334647" y="2373527"/>
            <a:ext cx="1003864"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a:t>
            </a:r>
            <a:r>
              <a:rPr kumimoji="0" lang="zh-CN" altLang="en-US" sz="1200" b="0" i="0" u="none" strike="noStrike" kern="1200" cap="none" spc="0" normalizeH="0" baseline="0" noProof="0">
                <a:ln>
                  <a:noFill/>
                </a:ln>
                <a:solidFill>
                  <a:srgbClr val="FFFFFF"/>
                </a:solidFill>
                <a:effectLst/>
                <a:uLnTx/>
                <a:uFillTx/>
                <a:latin typeface="Segoe UI"/>
                <a:ea typeface="+mn-ea"/>
                <a:cs typeface="+mn-cs"/>
              </a:rPr>
              <a:t>模型和</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CLIP </a:t>
            </a:r>
            <a:r>
              <a:rPr kumimoji="0" lang="zh-CN" altLang="en-US" sz="1200" b="0" i="0" u="none" strike="noStrike" kern="1200" cap="none" spc="0" normalizeH="0" baseline="0" noProof="0">
                <a:ln>
                  <a:noFill/>
                </a:ln>
                <a:solidFill>
                  <a:srgbClr val="FFFFFF"/>
                </a:solidFill>
                <a:effectLst/>
                <a:uLnTx/>
                <a:uFillTx/>
                <a:latin typeface="Segoe UI"/>
                <a:ea typeface="+mn-ea"/>
                <a:cs typeface="+mn-cs"/>
              </a:rPr>
              <a:t>模型</a:t>
            </a:r>
            <a:r>
              <a:rPr kumimoji="0" lang="en-US" sz="1200" b="0" i="0" u="none" strike="noStrike" kern="1200" cap="none" spc="0" normalizeH="0" baseline="0" noProof="0">
                <a:ln>
                  <a:noFill/>
                </a:ln>
                <a:solidFill>
                  <a:srgbClr val="FFFFFF"/>
                </a:solidFill>
                <a:effectLst/>
                <a:uLnTx/>
                <a:uFillTx/>
                <a:latin typeface="Segoe UI"/>
                <a:ea typeface="+mn-ea"/>
                <a:cs typeface="+mn-cs"/>
              </a:rPr>
              <a:t> </a:t>
            </a:r>
          </a:p>
        </p:txBody>
      </p:sp>
      <p:sp>
        <p:nvSpPr>
          <p:cNvPr id="46" name="TextBox 45">
            <a:extLst>
              <a:ext uri="{FF2B5EF4-FFF2-40B4-BE49-F238E27FC236}">
                <a16:creationId xmlns:a16="http://schemas.microsoft.com/office/drawing/2014/main" id="{6BBB93FF-CCAD-AF82-842E-0BC3DE352C48}"/>
              </a:ext>
            </a:extLst>
          </p:cNvPr>
          <p:cNvSpPr txBox="1"/>
          <p:nvPr/>
        </p:nvSpPr>
        <p:spPr>
          <a:xfrm>
            <a:off x="2334644" y="2071616"/>
            <a:ext cx="1217062" cy="276999"/>
          </a:xfrm>
          <a:prstGeom prst="rect">
            <a:avLst/>
          </a:prstGeom>
          <a:noFill/>
        </p:spPr>
        <p:txBody>
          <a:bodyPr wrap="square" l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7" name="Oval 46">
            <a:extLst>
              <a:ext uri="{FF2B5EF4-FFF2-40B4-BE49-F238E27FC236}">
                <a16:creationId xmlns:a16="http://schemas.microsoft.com/office/drawing/2014/main" id="{AC0C4759-7B97-7312-1216-401B212577D3}"/>
              </a:ext>
              <a:ext uri="{C183D7F6-B498-43B3-948B-1728B52AA6E4}">
                <adec:decorative xmlns:adec="http://schemas.microsoft.com/office/drawing/2017/decorative" val="1"/>
              </a:ext>
            </a:extLst>
          </p:cNvPr>
          <p:cNvSpPr/>
          <p:nvPr/>
        </p:nvSpPr>
        <p:spPr bwMode="auto">
          <a:xfrm>
            <a:off x="4384403" y="3607145"/>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AFE8A79-3AB2-43A7-73D7-37F75486C98C}"/>
              </a:ext>
            </a:extLst>
          </p:cNvPr>
          <p:cNvCxnSpPr>
            <a:cxnSpLocks/>
          </p:cNvCxnSpPr>
          <p:nvPr/>
        </p:nvCxnSpPr>
        <p:spPr>
          <a:xfrm>
            <a:off x="2327190" y="2068089"/>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0480CC2-A275-3700-F917-7AE49DC69DC9}"/>
              </a:ext>
              <a:ext uri="{C183D7F6-B498-43B3-948B-1728B52AA6E4}">
                <adec:decorative xmlns:adec="http://schemas.microsoft.com/office/drawing/2017/decorative" val="1"/>
              </a:ext>
            </a:extLst>
          </p:cNvPr>
          <p:cNvSpPr/>
          <p:nvPr/>
        </p:nvSpPr>
        <p:spPr bwMode="auto">
          <a:xfrm>
            <a:off x="9615352" y="362701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4CBD46F6-DE16-0D95-106E-111FED1F208B}"/>
              </a:ext>
              <a:ext uri="{C183D7F6-B498-43B3-948B-1728B52AA6E4}">
                <adec:decorative xmlns:adec="http://schemas.microsoft.com/office/drawing/2017/decorative" val="1"/>
              </a:ext>
            </a:extLst>
          </p:cNvPr>
          <p:cNvSpPr/>
          <p:nvPr/>
        </p:nvSpPr>
        <p:spPr bwMode="auto">
          <a:xfrm>
            <a:off x="8914720" y="3607145"/>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57FED82B-D997-8E3C-7828-1E78FB6440B8}"/>
              </a:ext>
            </a:extLst>
          </p:cNvPr>
          <p:cNvCxnSpPr>
            <a:cxnSpLocks/>
          </p:cNvCxnSpPr>
          <p:nvPr/>
        </p:nvCxnSpPr>
        <p:spPr>
          <a:xfrm>
            <a:off x="7539833" y="369630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7692548-5D35-8D82-B247-95E556C4EF7C}"/>
              </a:ext>
            </a:extLst>
          </p:cNvPr>
          <p:cNvSpPr txBox="1"/>
          <p:nvPr/>
        </p:nvSpPr>
        <p:spPr>
          <a:xfrm>
            <a:off x="7587152" y="4326774"/>
            <a:ext cx="1450148"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t>
            </a:r>
            <a:r>
              <a:rPr kumimoji="0" lang="en-US" sz="1200" b="0" i="0" u="none" strike="noStrike" kern="1200" cap="none" spc="0" normalizeH="0" baseline="0" noProof="0" err="1">
                <a:ln>
                  <a:noFill/>
                </a:ln>
                <a:solidFill>
                  <a:srgbClr val="FFFFFF"/>
                </a:solidFill>
                <a:effectLst/>
                <a:uLnTx/>
                <a:uFillTx/>
                <a:latin typeface="Segoe UI"/>
                <a:ea typeface="+mn-ea"/>
                <a:cs typeface="+mn-cs"/>
              </a:rPr>
              <a:t>OpenAI</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公共预览版</a:t>
            </a:r>
            <a:endParaRPr kumimoji="0" lang="en-US" altLang="zh-CN"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Codex Fine Tuning</a:t>
            </a:r>
          </a:p>
        </p:txBody>
      </p:sp>
      <p:cxnSp>
        <p:nvCxnSpPr>
          <p:cNvPr id="74" name="Straight Connector 73">
            <a:extLst>
              <a:ext uri="{FF2B5EF4-FFF2-40B4-BE49-F238E27FC236}">
                <a16:creationId xmlns:a16="http://schemas.microsoft.com/office/drawing/2014/main" id="{56DEB028-3A43-356D-A801-2B49AE4B3691}"/>
              </a:ext>
            </a:extLst>
          </p:cNvPr>
          <p:cNvCxnSpPr>
            <a:cxnSpLocks/>
          </p:cNvCxnSpPr>
          <p:nvPr/>
        </p:nvCxnSpPr>
        <p:spPr>
          <a:xfrm>
            <a:off x="8972482" y="2303211"/>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BA4ED25-DF0F-C903-9D42-9709AB7176F5}"/>
              </a:ext>
            </a:extLst>
          </p:cNvPr>
          <p:cNvSpPr txBox="1"/>
          <p:nvPr/>
        </p:nvSpPr>
        <p:spPr>
          <a:xfrm>
            <a:off x="9000405" y="2118174"/>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a:t>
            </a:r>
            <a:r>
              <a:rPr kumimoji="0" lang="en-US" sz="1200" b="0" i="0" u="none" strike="noStrike" kern="1200" cap="none" spc="0" normalizeH="0" baseline="0" noProof="0" err="1">
                <a:ln>
                  <a:noFill/>
                </a:ln>
                <a:solidFill>
                  <a:srgbClr val="FFFFFF"/>
                </a:solidFill>
                <a:effectLst/>
                <a:uLnTx/>
                <a:uFillTx/>
                <a:latin typeface="Segoe UI"/>
                <a:ea typeface="+mn-ea"/>
                <a:cs typeface="+mn-cs"/>
              </a:rPr>
              <a:t>OpenAI</a:t>
            </a:r>
            <a:r>
              <a:rPr kumimoji="0" lang="en-US" sz="1200" b="0" i="0" u="none" strike="noStrike" kern="1200" cap="none" spc="0" normalizeH="0" baseline="0" noProof="0">
                <a:ln>
                  <a:noFill/>
                </a:ln>
                <a:solidFill>
                  <a:srgbClr val="FFFFFF"/>
                </a:solidFill>
                <a:effectLst/>
                <a:uLnTx/>
                <a:uFillTx/>
                <a:latin typeface="Segoe UI"/>
                <a:ea typeface="+mn-ea"/>
                <a:cs typeface="+mn-cs"/>
              </a:rPr>
              <a:t> Service GA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7C52DED9-0C2E-4988-DE92-451FEB88B9FA}"/>
              </a:ext>
            </a:extLst>
          </p:cNvPr>
          <p:cNvSpPr txBox="1"/>
          <p:nvPr/>
        </p:nvSpPr>
        <p:spPr>
          <a:xfrm>
            <a:off x="3386503" y="4076203"/>
            <a:ext cx="1217062" cy="276999"/>
          </a:xfrm>
          <a:prstGeom prst="rect">
            <a:avLst/>
          </a:prstGeom>
          <a:noFill/>
        </p:spPr>
        <p:txBody>
          <a:bodyPr wrap="square" lIns="91440">
            <a:sp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2021</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4</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2141B338-60DB-49B5-2DC1-467A4ABAB2D3}"/>
              </a:ext>
            </a:extLst>
          </p:cNvPr>
          <p:cNvSpPr txBox="1"/>
          <p:nvPr/>
        </p:nvSpPr>
        <p:spPr>
          <a:xfrm>
            <a:off x="3386508" y="4333180"/>
            <a:ext cx="1278046" cy="1078992"/>
          </a:xfrm>
          <a:prstGeom prst="rect">
            <a:avLst/>
          </a:prstGeom>
          <a:noFill/>
        </p:spPr>
        <p:txBody>
          <a:bodyPr wrap="square" lIns="91440" tIns="0" rIns="0" bIns="0" rtlCol="0">
            <a:no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mn-cs"/>
              </a:rPr>
              <a:t>LoRA</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Efficient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Fine-tuning</a:t>
            </a:r>
          </a:p>
        </p:txBody>
      </p:sp>
      <p:cxnSp>
        <p:nvCxnSpPr>
          <p:cNvPr id="54" name="Straight Connector 53">
            <a:extLst>
              <a:ext uri="{FF2B5EF4-FFF2-40B4-BE49-F238E27FC236}">
                <a16:creationId xmlns:a16="http://schemas.microsoft.com/office/drawing/2014/main" id="{6538C52C-35E5-65FA-FC56-4BCA4335A97C}"/>
              </a:ext>
            </a:extLst>
          </p:cNvPr>
          <p:cNvCxnSpPr>
            <a:cxnSpLocks/>
          </p:cNvCxnSpPr>
          <p:nvPr/>
        </p:nvCxnSpPr>
        <p:spPr>
          <a:xfrm>
            <a:off x="3400571" y="367233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311959-BC48-4B9B-9EA7-082231BC72E7}"/>
              </a:ext>
            </a:extLst>
          </p:cNvPr>
          <p:cNvCxnSpPr>
            <a:cxnSpLocks/>
          </p:cNvCxnSpPr>
          <p:nvPr/>
        </p:nvCxnSpPr>
        <p:spPr>
          <a:xfrm>
            <a:off x="4845770" y="3721999"/>
            <a:ext cx="39516" cy="1914412"/>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5B0385-C53D-D67E-DB0A-DBB63BAB6F20}"/>
              </a:ext>
            </a:extLst>
          </p:cNvPr>
          <p:cNvSpPr txBox="1"/>
          <p:nvPr/>
        </p:nvSpPr>
        <p:spPr>
          <a:xfrm>
            <a:off x="7565313" y="400374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2022</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0" i="0" u="none" strike="noStrike" kern="1200" cap="none" spc="0" normalizeH="0" baseline="0" noProof="0">
                <a:ln>
                  <a:noFill/>
                </a:ln>
                <a:solidFill>
                  <a:srgbClr val="FFFFFF"/>
                </a:solidFill>
                <a:effectLst/>
                <a:uLnTx/>
                <a:uFillTx/>
                <a:latin typeface="Segoe UI Semibold"/>
                <a:ea typeface="+mn-ea"/>
                <a:cs typeface="+mn-cs"/>
              </a:rPr>
              <a:t>10</a:t>
            </a:r>
            <a:r>
              <a:rPr kumimoji="0" lang="zh-CN" altLang="en-US" sz="1200" b="0"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Oval 6">
            <a:extLst>
              <a:ext uri="{FF2B5EF4-FFF2-40B4-BE49-F238E27FC236}">
                <a16:creationId xmlns:a16="http://schemas.microsoft.com/office/drawing/2014/main" id="{78DE35A1-4120-05DC-7D23-3FBE2D6657C8}"/>
              </a:ext>
              <a:ext uri="{C183D7F6-B498-43B3-948B-1728B52AA6E4}">
                <adec:decorative xmlns:adec="http://schemas.microsoft.com/office/drawing/2017/decorative" val="1"/>
              </a:ext>
            </a:extLst>
          </p:cNvPr>
          <p:cNvSpPr/>
          <p:nvPr/>
        </p:nvSpPr>
        <p:spPr bwMode="auto">
          <a:xfrm>
            <a:off x="7471253" y="3615673"/>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A442D469-24E7-D790-6DAD-44EC01B57A86}"/>
              </a:ext>
            </a:extLst>
          </p:cNvPr>
          <p:cNvSpPr txBox="1"/>
          <p:nvPr/>
        </p:nvSpPr>
        <p:spPr>
          <a:xfrm>
            <a:off x="8983300" y="1980547"/>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2022</a:t>
            </a:r>
            <a:r>
              <a:rPr kumimoji="0" lang="zh-CN" altLang="en-US" sz="1200" b="1" i="0" u="none" strike="noStrike" kern="1200" cap="none" spc="0" normalizeH="0" baseline="0" noProof="0">
                <a:ln>
                  <a:noFill/>
                </a:ln>
                <a:solidFill>
                  <a:srgbClr val="FFFFFF"/>
                </a:solidFill>
                <a:effectLst/>
                <a:uLnTx/>
                <a:uFillTx/>
                <a:latin typeface="Segoe UI Semibold"/>
                <a:ea typeface="+mn-ea"/>
                <a:cs typeface="+mn-cs"/>
              </a:rPr>
              <a:t>年</a:t>
            </a:r>
            <a:r>
              <a:rPr kumimoji="0" lang="en-US" altLang="zh-CN" sz="1200" b="1" i="0" u="none" strike="noStrike" kern="1200" cap="none" spc="0" normalizeH="0" baseline="0" noProof="0">
                <a:ln>
                  <a:noFill/>
                </a:ln>
                <a:solidFill>
                  <a:srgbClr val="FFFFFF"/>
                </a:solidFill>
                <a:effectLst/>
                <a:uLnTx/>
                <a:uFillTx/>
                <a:latin typeface="Segoe UI Semibold"/>
                <a:ea typeface="+mn-ea"/>
                <a:cs typeface="+mn-cs"/>
              </a:rPr>
              <a:t>12</a:t>
            </a:r>
            <a:r>
              <a:rPr kumimoji="0" lang="zh-CN" altLang="en-US" sz="1200" b="1" i="0" u="none" strike="noStrike" kern="1200" cap="none" spc="0" normalizeH="0" baseline="0" noProof="0">
                <a:ln>
                  <a:noFill/>
                </a:ln>
                <a:solidFill>
                  <a:srgbClr val="FFFFFF"/>
                </a:solidFill>
                <a:effectLst/>
                <a:uLnTx/>
                <a:uFillTx/>
                <a:latin typeface="Segoe UI Semibold"/>
                <a:ea typeface="+mn-ea"/>
                <a:cs typeface="+mn-cs"/>
              </a:rPr>
              <a:t>月</a:t>
            </a: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9A066123-F59B-3100-D231-8D3BCF3AA2C7}"/>
              </a:ext>
            </a:extLst>
          </p:cNvPr>
          <p:cNvSpPr txBox="1"/>
          <p:nvPr/>
        </p:nvSpPr>
        <p:spPr>
          <a:xfrm>
            <a:off x="9769617" y="4112662"/>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57BD80B4-F105-CAB8-0162-C9F79E84C3CB}"/>
              </a:ext>
            </a:extLst>
          </p:cNvPr>
          <p:cNvSpPr txBox="1"/>
          <p:nvPr/>
        </p:nvSpPr>
        <p:spPr>
          <a:xfrm>
            <a:off x="9752512" y="3975035"/>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2023</a:t>
            </a:r>
            <a:r>
              <a:rPr kumimoji="0" lang="zh-CN" altLang="en-US" sz="1200" b="1" i="0" u="none" strike="noStrike" kern="1200" cap="none" spc="0" normalizeH="0" baseline="0" noProof="0">
                <a:ln>
                  <a:noFill/>
                </a:ln>
                <a:solidFill>
                  <a:srgbClr val="FFFFFF"/>
                </a:solidFill>
                <a:effectLst/>
                <a:uLnTx/>
                <a:uFillTx/>
                <a:latin typeface="Segoe UI Semibold"/>
                <a:ea typeface="+mn-ea"/>
                <a:cs typeface="+mn-cs"/>
              </a:rPr>
              <a:t>年初</a:t>
            </a:r>
            <a:endParaRPr kumimoji="0" lang="en-US" sz="1200" b="1" i="0" u="none" strike="noStrike" kern="1200" cap="none" spc="0" normalizeH="0" baseline="0" noProof="0">
              <a:ln>
                <a:noFill/>
              </a:ln>
              <a:solidFill>
                <a:srgbClr val="FFFFFF"/>
              </a:solidFill>
              <a:effectLst/>
              <a:uLnTx/>
              <a:uFillTx/>
              <a:latin typeface="Segoe UI Semibold"/>
              <a:ea typeface="+mn-ea"/>
              <a:cs typeface="+mn-cs"/>
            </a:endParaRPr>
          </a:p>
        </p:txBody>
      </p:sp>
      <p:cxnSp>
        <p:nvCxnSpPr>
          <p:cNvPr id="16" name="Straight Connector 15">
            <a:extLst>
              <a:ext uri="{FF2B5EF4-FFF2-40B4-BE49-F238E27FC236}">
                <a16:creationId xmlns:a16="http://schemas.microsoft.com/office/drawing/2014/main" id="{507E3D5D-3D79-B837-CAAC-598730957959}"/>
              </a:ext>
            </a:extLst>
          </p:cNvPr>
          <p:cNvCxnSpPr>
            <a:cxnSpLocks/>
          </p:cNvCxnSpPr>
          <p:nvPr/>
        </p:nvCxnSpPr>
        <p:spPr>
          <a:xfrm>
            <a:off x="9673433" y="372199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3A553A6-4CC3-A4CE-8BDB-C3B75D0644C3}"/>
              </a:ext>
              <a:ext uri="{C183D7F6-B498-43B3-948B-1728B52AA6E4}">
                <adec:decorative xmlns:adec="http://schemas.microsoft.com/office/drawing/2017/decorative" val="1"/>
              </a:ext>
            </a:extLst>
          </p:cNvPr>
          <p:cNvSpPr/>
          <p:nvPr/>
        </p:nvSpPr>
        <p:spPr bwMode="auto">
          <a:xfrm>
            <a:off x="10343009" y="3598403"/>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7E0CDF7-6D4E-8072-C667-0E6AA7BA7F48}"/>
              </a:ext>
            </a:extLst>
          </p:cNvPr>
          <p:cNvCxnSpPr>
            <a:cxnSpLocks/>
          </p:cNvCxnSpPr>
          <p:nvPr/>
        </p:nvCxnSpPr>
        <p:spPr>
          <a:xfrm>
            <a:off x="10414974" y="240892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B9DB98-803A-F65D-E793-29F11C1AD69C}"/>
              </a:ext>
            </a:extLst>
          </p:cNvPr>
          <p:cNvSpPr txBox="1"/>
          <p:nvPr/>
        </p:nvSpPr>
        <p:spPr>
          <a:xfrm>
            <a:off x="10401780" y="2137056"/>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2</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FFFFFF"/>
                </a:solidFill>
                <a:effectLst/>
                <a:uLnTx/>
                <a:uFillTx/>
                <a:latin typeface="Segoe UI"/>
                <a:ea typeface="+mn-ea"/>
                <a:cs typeface="+mn-cs"/>
              </a:rPr>
              <a:t>个人预览版</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700D9620-355A-8A71-EA96-E1D28F051552}"/>
              </a:ext>
            </a:extLst>
          </p:cNvPr>
          <p:cNvSpPr txBox="1"/>
          <p:nvPr/>
        </p:nvSpPr>
        <p:spPr>
          <a:xfrm>
            <a:off x="10411414" y="1981823"/>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Q1 2023</a:t>
            </a:r>
          </a:p>
        </p:txBody>
      </p:sp>
    </p:spTree>
    <p:extLst>
      <p:ext uri="{BB962C8B-B14F-4D97-AF65-F5344CB8AC3E}">
        <p14:creationId xmlns:p14="http://schemas.microsoft.com/office/powerpoint/2010/main" val="11643582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42" presetClass="path" presetSubtype="0" decel="100000" fill="hold" grpId="1" nodeType="withEffect">
                                  <p:stCondLst>
                                    <p:cond delay="0"/>
                                  </p:stCondLst>
                                  <p:childTnLst>
                                    <p:animMotion origin="layout" path="M 0.01145 4.81481E-6 L 4.58333E-6 4.81481E-6 " pathEditMode="relative" rAng="0" ptsTypes="AA">
                                      <p:cBhvr>
                                        <p:cTn id="12" dur="500" fill="hold"/>
                                        <p:tgtEl>
                                          <p:spTgt spid="32"/>
                                        </p:tgtEl>
                                        <p:attrNameLst>
                                          <p:attrName>ppt_x</p:attrName>
                                          <p:attrName>ppt_y</p:attrName>
                                        </p:attrNameLst>
                                      </p:cBhvr>
                                      <p:rCtr x="-573" y="0"/>
                                    </p:animMotion>
                                  </p:childTnLst>
                                </p:cTn>
                              </p:par>
                              <p:par>
                                <p:cTn id="13" presetID="10" presetClass="entr" presetSubtype="0" fill="hold" grpId="0" nodeType="withEffect">
                                  <p:stCondLst>
                                    <p:cond delay="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50"/>
                                        <p:tgtEl>
                                          <p:spTgt spid="33"/>
                                        </p:tgtEl>
                                      </p:cBhvr>
                                    </p:animEffect>
                                  </p:childTnLst>
                                </p:cTn>
                              </p:par>
                              <p:par>
                                <p:cTn id="16" presetID="42" presetClass="path" presetSubtype="0" decel="100000" fill="hold" grpId="1" nodeType="withEffect">
                                  <p:stCondLst>
                                    <p:cond delay="50"/>
                                  </p:stCondLst>
                                  <p:childTnLst>
                                    <p:animMotion origin="layout" path="M 0.01146 4.81481E-6 L 2.91667E-6 4.81481E-6 " pathEditMode="relative" rAng="0" ptsTypes="AA">
                                      <p:cBhvr>
                                        <p:cTn id="17" dur="500" fill="hold"/>
                                        <p:tgtEl>
                                          <p:spTgt spid="33"/>
                                        </p:tgtEl>
                                        <p:attrNameLst>
                                          <p:attrName>ppt_x</p:attrName>
                                          <p:attrName>ppt_y</p:attrName>
                                        </p:attrNameLst>
                                      </p:cBhvr>
                                      <p:rCtr x="-573" y="0"/>
                                    </p:animMotion>
                                  </p:childTnLst>
                                </p:cTn>
                              </p:par>
                              <p:par>
                                <p:cTn id="18" presetID="10" presetClass="entr" presetSubtype="0" fill="hold" nodeType="withEffect">
                                  <p:stCondLst>
                                    <p:cond delay="5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250"/>
                                        <p:tgtEl>
                                          <p:spTgt spid="39"/>
                                        </p:tgtEl>
                                      </p:cBhvr>
                                    </p:animEffect>
                                  </p:childTnLst>
                                </p:cTn>
                              </p:par>
                              <p:par>
                                <p:cTn id="21" presetID="42" presetClass="path" presetSubtype="0" decel="100000" fill="hold" nodeType="withEffect">
                                  <p:stCondLst>
                                    <p:cond delay="50"/>
                                  </p:stCondLst>
                                  <p:childTnLst>
                                    <p:animMotion origin="layout" path="M 0.01145 0 L 4.58333E-6 0 " pathEditMode="relative" rAng="0" ptsTypes="AA">
                                      <p:cBhvr>
                                        <p:cTn id="22" dur="500" fill="hold"/>
                                        <p:tgtEl>
                                          <p:spTgt spid="39"/>
                                        </p:tgtEl>
                                        <p:attrNameLst>
                                          <p:attrName>ppt_x</p:attrName>
                                          <p:attrName>ppt_y</p:attrName>
                                        </p:attrNameLst>
                                      </p:cBhvr>
                                      <p:rCtr x="-573" y="0"/>
                                    </p:animMotion>
                                  </p:childTnLst>
                                </p:cTn>
                              </p:par>
                              <p:par>
                                <p:cTn id="23" presetID="10" presetClass="entr" presetSubtype="0" fill="hold" grpId="0" nodeType="withEffect">
                                  <p:stCondLst>
                                    <p:cond delay="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childTnLst>
                                </p:cTn>
                              </p:par>
                              <p:par>
                                <p:cTn id="26" presetID="42" presetClass="path" presetSubtype="0" decel="100000" fill="hold" grpId="1" nodeType="withEffect">
                                  <p:stCondLst>
                                    <p:cond delay="50"/>
                                  </p:stCondLst>
                                  <p:childTnLst>
                                    <p:animMotion origin="layout" path="M 0.01145 3.33333E-6 L 4.79167E-6 3.33333E-6 " pathEditMode="relative" rAng="0" ptsTypes="AA">
                                      <p:cBhvr>
                                        <p:cTn id="27" dur="500" fill="hold"/>
                                        <p:tgtEl>
                                          <p:spTgt spid="20"/>
                                        </p:tgtEl>
                                        <p:attrNameLst>
                                          <p:attrName>ppt_x</p:attrName>
                                          <p:attrName>ppt_y</p:attrName>
                                        </p:attrNameLst>
                                      </p:cBhvr>
                                      <p:rCtr x="-573" y="0"/>
                                    </p:animMotion>
                                  </p:childTnLst>
                                </p:cTn>
                              </p:par>
                              <p:par>
                                <p:cTn id="28" presetID="10" presetClass="entr" presetSubtype="0" fill="hold" grpId="0" nodeType="withEffect">
                                  <p:stCondLst>
                                    <p:cond delay="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par>
                                <p:cTn id="31" presetID="42" presetClass="path" presetSubtype="0" decel="100000" fill="hold" grpId="1" nodeType="withEffect">
                                  <p:stCondLst>
                                    <p:cond delay="50"/>
                                  </p:stCondLst>
                                  <p:childTnLst>
                                    <p:animMotion origin="layout" path="M 0.01146 -2.96296E-6 L -1.45833E-6 -2.96296E-6 " pathEditMode="relative" rAng="0" ptsTypes="AA">
                                      <p:cBhvr>
                                        <p:cTn id="32" dur="500" fill="hold"/>
                                        <p:tgtEl>
                                          <p:spTgt spid="19"/>
                                        </p:tgtEl>
                                        <p:attrNameLst>
                                          <p:attrName>ppt_x</p:attrName>
                                          <p:attrName>ppt_y</p:attrName>
                                        </p:attrNameLst>
                                      </p:cBhvr>
                                      <p:rCtr x="-573" y="0"/>
                                    </p:animMotion>
                                  </p:childTnLst>
                                </p:cTn>
                              </p:par>
                              <p:par>
                                <p:cTn id="33" presetID="10" presetClass="entr" presetSubtype="0" fill="hold" grpId="0" nodeType="withEffect">
                                  <p:stCondLst>
                                    <p:cond delay="1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par>
                                <p:cTn id="36" presetID="42" presetClass="path" presetSubtype="0" decel="100000" fill="hold" grpId="1" nodeType="withEffect">
                                  <p:stCondLst>
                                    <p:cond delay="100"/>
                                  </p:stCondLst>
                                  <p:childTnLst>
                                    <p:animMotion origin="layout" path="M 0.01146 4.81481E-6 L 2.5E-6 4.81481E-6 " pathEditMode="relative" rAng="0" ptsTypes="AA">
                                      <p:cBhvr>
                                        <p:cTn id="37" dur="500" fill="hold"/>
                                        <p:tgtEl>
                                          <p:spTgt spid="34"/>
                                        </p:tgtEl>
                                        <p:attrNameLst>
                                          <p:attrName>ppt_x</p:attrName>
                                          <p:attrName>ppt_y</p:attrName>
                                        </p:attrNameLst>
                                      </p:cBhvr>
                                      <p:rCtr x="-573" y="0"/>
                                    </p:animMotion>
                                  </p:childTnLst>
                                </p:cTn>
                              </p:par>
                              <p:par>
                                <p:cTn id="38" presetID="10" presetClass="entr" presetSubtype="0" fill="hold" nodeType="withEffect">
                                  <p:stCondLst>
                                    <p:cond delay="1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50"/>
                                        <p:tgtEl>
                                          <p:spTgt spid="40"/>
                                        </p:tgtEl>
                                      </p:cBhvr>
                                    </p:animEffect>
                                  </p:childTnLst>
                                </p:cTn>
                              </p:par>
                              <p:par>
                                <p:cTn id="41" presetID="42" presetClass="path" presetSubtype="0" decel="100000" fill="hold" nodeType="withEffect">
                                  <p:stCondLst>
                                    <p:cond delay="100"/>
                                  </p:stCondLst>
                                  <p:childTnLst>
                                    <p:animMotion origin="layout" path="M 0.01145 0 L 3.95833E-6 0 " pathEditMode="relative" rAng="0" ptsTypes="AA">
                                      <p:cBhvr>
                                        <p:cTn id="42" dur="500" fill="hold"/>
                                        <p:tgtEl>
                                          <p:spTgt spid="40"/>
                                        </p:tgtEl>
                                        <p:attrNameLst>
                                          <p:attrName>ppt_x</p:attrName>
                                          <p:attrName>ppt_y</p:attrName>
                                        </p:attrNameLst>
                                      </p:cBhvr>
                                      <p:rCtr x="-573" y="0"/>
                                    </p:animMotion>
                                  </p:childTnLst>
                                </p:cTn>
                              </p:par>
                              <p:par>
                                <p:cTn id="43" presetID="10" presetClass="entr" presetSubtype="0" fill="hold" grpId="0" nodeType="withEffect">
                                  <p:stCondLst>
                                    <p:cond delay="1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par>
                                <p:cTn id="46" presetID="42" presetClass="path" presetSubtype="0" decel="100000" fill="hold" grpId="1" nodeType="withEffect">
                                  <p:stCondLst>
                                    <p:cond delay="100"/>
                                  </p:stCondLst>
                                  <p:childTnLst>
                                    <p:animMotion origin="layout" path="M 0.01145 3.33333E-6 L 4.16667E-6 3.33333E-6 " pathEditMode="relative" rAng="0" ptsTypes="AA">
                                      <p:cBhvr>
                                        <p:cTn id="47" dur="500" fill="hold"/>
                                        <p:tgtEl>
                                          <p:spTgt spid="18"/>
                                        </p:tgtEl>
                                        <p:attrNameLst>
                                          <p:attrName>ppt_x</p:attrName>
                                          <p:attrName>ppt_y</p:attrName>
                                        </p:attrNameLst>
                                      </p:cBhvr>
                                      <p:rCtr x="-573" y="0"/>
                                    </p:animMotion>
                                  </p:childTnLst>
                                </p:cTn>
                              </p:par>
                              <p:par>
                                <p:cTn id="48" presetID="10" presetClass="entr" presetSubtype="0" fill="hold" grpId="0" nodeType="withEffect">
                                  <p:stCondLst>
                                    <p:cond delay="1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42" presetClass="path" presetSubtype="0" decel="100000" fill="hold" grpId="1" nodeType="withEffect">
                                  <p:stCondLst>
                                    <p:cond delay="100"/>
                                  </p:stCondLst>
                                  <p:childTnLst>
                                    <p:animMotion origin="layout" path="M 0.01146 -1.48148E-6 L -4.16667E-7 -1.48148E-6 " pathEditMode="relative" rAng="0" ptsTypes="AA">
                                      <p:cBhvr>
                                        <p:cTn id="52" dur="500" fill="hold"/>
                                        <p:tgtEl>
                                          <p:spTgt spid="17"/>
                                        </p:tgtEl>
                                        <p:attrNameLst>
                                          <p:attrName>ppt_x</p:attrName>
                                          <p:attrName>ppt_y</p:attrName>
                                        </p:attrNameLst>
                                      </p:cBhvr>
                                      <p:rCtr x="-573" y="0"/>
                                    </p:animMotion>
                                  </p:childTnLst>
                                </p:cTn>
                              </p:par>
                              <p:par>
                                <p:cTn id="53" presetID="10" presetClass="entr" presetSubtype="0" fill="hold" grpId="0" nodeType="withEffect">
                                  <p:stCondLst>
                                    <p:cond delay="15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42" presetClass="path" presetSubtype="0" decel="100000" fill="hold" grpId="1" nodeType="withEffect">
                                  <p:stCondLst>
                                    <p:cond delay="150"/>
                                  </p:stCondLst>
                                  <p:childTnLst>
                                    <p:animMotion origin="layout" path="M 0.01146 4.81481E-6 L -3.33333E-6 4.81481E-6 " pathEditMode="relative" rAng="0" ptsTypes="AA">
                                      <p:cBhvr>
                                        <p:cTn id="57" dur="500" fill="hold"/>
                                        <p:tgtEl>
                                          <p:spTgt spid="35"/>
                                        </p:tgtEl>
                                        <p:attrNameLst>
                                          <p:attrName>ppt_x</p:attrName>
                                          <p:attrName>ppt_y</p:attrName>
                                        </p:attrNameLst>
                                      </p:cBhvr>
                                      <p:rCtr x="-573" y="0"/>
                                    </p:animMotion>
                                  </p:childTnLst>
                                </p:cTn>
                              </p:par>
                              <p:par>
                                <p:cTn id="58" presetID="10" presetClass="entr" presetSubtype="0" fill="hold" nodeType="withEffect">
                                  <p:stCondLst>
                                    <p:cond delay="15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250"/>
                                        <p:tgtEl>
                                          <p:spTgt spid="41"/>
                                        </p:tgtEl>
                                      </p:cBhvr>
                                    </p:animEffect>
                                  </p:childTnLst>
                                </p:cTn>
                              </p:par>
                              <p:par>
                                <p:cTn id="61" presetID="42" presetClass="path" presetSubtype="0" decel="100000" fill="hold" nodeType="withEffect">
                                  <p:stCondLst>
                                    <p:cond delay="150"/>
                                  </p:stCondLst>
                                  <p:childTnLst>
                                    <p:animMotion origin="layout" path="M 0.01146 2.22222E-6 L -2.08333E-7 2.22222E-6 " pathEditMode="relative" rAng="0" ptsTypes="AA">
                                      <p:cBhvr>
                                        <p:cTn id="62" dur="500" fill="hold"/>
                                        <p:tgtEl>
                                          <p:spTgt spid="41"/>
                                        </p:tgtEl>
                                        <p:attrNameLst>
                                          <p:attrName>ppt_x</p:attrName>
                                          <p:attrName>ppt_y</p:attrName>
                                        </p:attrNameLst>
                                      </p:cBhvr>
                                      <p:rCtr x="-573" y="0"/>
                                    </p:animMotion>
                                  </p:childTnLst>
                                </p:cTn>
                              </p:par>
                              <p:par>
                                <p:cTn id="63" presetID="10" presetClass="entr" presetSubtype="0" fill="hold" grpId="0" nodeType="withEffect">
                                  <p:stCondLst>
                                    <p:cond delay="15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42" presetClass="path" presetSubtype="0" decel="100000" fill="hold" grpId="1" nodeType="withEffect">
                                  <p:stCondLst>
                                    <p:cond delay="150"/>
                                  </p:stCondLst>
                                  <p:childTnLst>
                                    <p:animMotion origin="layout" path="M 0.01146 -3.33333E-6 L 0 -3.33333E-6 " pathEditMode="relative" rAng="0" ptsTypes="AA">
                                      <p:cBhvr>
                                        <p:cTn id="67" dur="500" fill="hold"/>
                                        <p:tgtEl>
                                          <p:spTgt spid="26"/>
                                        </p:tgtEl>
                                        <p:attrNameLst>
                                          <p:attrName>ppt_x</p:attrName>
                                          <p:attrName>ppt_y</p:attrName>
                                        </p:attrNameLst>
                                      </p:cBhvr>
                                      <p:rCtr x="-573" y="0"/>
                                    </p:animMotion>
                                  </p:childTnLst>
                                </p:cTn>
                              </p:par>
                              <p:par>
                                <p:cTn id="68" presetID="10" presetClass="entr" presetSubtype="0" fill="hold" grpId="0" nodeType="withEffect">
                                  <p:stCondLst>
                                    <p:cond delay="1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50"/>
                                        <p:tgtEl>
                                          <p:spTgt spid="25"/>
                                        </p:tgtEl>
                                      </p:cBhvr>
                                    </p:animEffect>
                                  </p:childTnLst>
                                </p:cTn>
                              </p:par>
                              <p:par>
                                <p:cTn id="71" presetID="42" presetClass="path" presetSubtype="0" decel="100000" fill="hold" grpId="1" nodeType="withEffect">
                                  <p:stCondLst>
                                    <p:cond delay="150"/>
                                  </p:stCondLst>
                                  <p:childTnLst>
                                    <p:animMotion origin="layout" path="M 0.01146 4.44444E-6 L -4.58333E-6 4.44444E-6 " pathEditMode="relative" rAng="0" ptsTypes="AA">
                                      <p:cBhvr>
                                        <p:cTn id="72" dur="500" fill="hold"/>
                                        <p:tgtEl>
                                          <p:spTgt spid="25"/>
                                        </p:tgtEl>
                                        <p:attrNameLst>
                                          <p:attrName>ppt_x</p:attrName>
                                          <p:attrName>ppt_y</p:attrName>
                                        </p:attrNameLst>
                                      </p:cBhvr>
                                      <p:rCtr x="-573" y="0"/>
                                    </p:animMotion>
                                  </p:childTnLst>
                                </p:cTn>
                              </p:par>
                              <p:par>
                                <p:cTn id="73" presetID="10" presetClass="entr" presetSubtype="0" fill="hold" grpId="0" nodeType="withEffect">
                                  <p:stCondLst>
                                    <p:cond delay="20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250"/>
                                        <p:tgtEl>
                                          <p:spTgt spid="36"/>
                                        </p:tgtEl>
                                      </p:cBhvr>
                                    </p:animEffect>
                                  </p:childTnLst>
                                </p:cTn>
                              </p:par>
                              <p:par>
                                <p:cTn id="76" presetID="42" presetClass="path" presetSubtype="0" decel="100000" fill="hold" grpId="1" nodeType="withEffect">
                                  <p:stCondLst>
                                    <p:cond delay="200"/>
                                  </p:stCondLst>
                                  <p:childTnLst>
                                    <p:animMotion origin="layout" path="M 0.01146 4.81481E-6 L 0 4.81481E-6 " pathEditMode="relative" rAng="0" ptsTypes="AA">
                                      <p:cBhvr>
                                        <p:cTn id="77" dur="500" fill="hold"/>
                                        <p:tgtEl>
                                          <p:spTgt spid="36"/>
                                        </p:tgtEl>
                                        <p:attrNameLst>
                                          <p:attrName>ppt_x</p:attrName>
                                          <p:attrName>ppt_y</p:attrName>
                                        </p:attrNameLst>
                                      </p:cBhvr>
                                      <p:rCtr x="-573" y="0"/>
                                    </p:animMotion>
                                  </p:childTnLst>
                                </p:cTn>
                              </p:par>
                              <p:par>
                                <p:cTn id="78" presetID="10" presetClass="entr" presetSubtype="0" fill="hold" nodeType="withEffect">
                                  <p:stCondLst>
                                    <p:cond delay="20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250"/>
                                        <p:tgtEl>
                                          <p:spTgt spid="43"/>
                                        </p:tgtEl>
                                      </p:cBhvr>
                                    </p:animEffect>
                                  </p:childTnLst>
                                </p:cTn>
                              </p:par>
                              <p:par>
                                <p:cTn id="81" presetID="42" presetClass="path" presetSubtype="0" decel="100000" fill="hold" nodeType="withEffect">
                                  <p:stCondLst>
                                    <p:cond delay="200"/>
                                  </p:stCondLst>
                                  <p:childTnLst>
                                    <p:animMotion origin="layout" path="M 0.01146 -3.33333E-6 L -2.70833E-6 -3.33333E-6 " pathEditMode="relative" rAng="0" ptsTypes="AA">
                                      <p:cBhvr>
                                        <p:cTn id="82" dur="500" fill="hold"/>
                                        <p:tgtEl>
                                          <p:spTgt spid="43"/>
                                        </p:tgtEl>
                                        <p:attrNameLst>
                                          <p:attrName>ppt_x</p:attrName>
                                          <p:attrName>ppt_y</p:attrName>
                                        </p:attrNameLst>
                                      </p:cBhvr>
                                      <p:rCtr x="-573" y="0"/>
                                    </p:animMotion>
                                  </p:childTnLst>
                                </p:cTn>
                              </p:par>
                              <p:par>
                                <p:cTn id="83" presetID="10" presetClass="entr" presetSubtype="0" fill="hold" grpId="0" nodeType="withEffect">
                                  <p:stCondLst>
                                    <p:cond delay="20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50"/>
                                        <p:tgtEl>
                                          <p:spTgt spid="27"/>
                                        </p:tgtEl>
                                      </p:cBhvr>
                                    </p:animEffect>
                                  </p:childTnLst>
                                </p:cTn>
                              </p:par>
                              <p:par>
                                <p:cTn id="86" presetID="42" presetClass="path" presetSubtype="0" decel="100000" fill="hold" grpId="1" nodeType="withEffect">
                                  <p:stCondLst>
                                    <p:cond delay="200"/>
                                  </p:stCondLst>
                                  <p:childTnLst>
                                    <p:animMotion origin="layout" path="M 0.01146 1.11111E-6 L -6.25E-7 1.11111E-6 " pathEditMode="relative" rAng="0" ptsTypes="AA">
                                      <p:cBhvr>
                                        <p:cTn id="87" dur="500" fill="hold"/>
                                        <p:tgtEl>
                                          <p:spTgt spid="27"/>
                                        </p:tgtEl>
                                        <p:attrNameLst>
                                          <p:attrName>ppt_x</p:attrName>
                                          <p:attrName>ppt_y</p:attrName>
                                        </p:attrNameLst>
                                      </p:cBhvr>
                                      <p:rCtr x="-573" y="0"/>
                                    </p:animMotion>
                                  </p:childTnLst>
                                </p:cTn>
                              </p:par>
                              <p:par>
                                <p:cTn id="88" presetID="10" presetClass="entr" presetSubtype="0" fill="hold" grpId="0" nodeType="withEffect">
                                  <p:stCondLst>
                                    <p:cond delay="20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250"/>
                                        <p:tgtEl>
                                          <p:spTgt spid="28"/>
                                        </p:tgtEl>
                                      </p:cBhvr>
                                    </p:animEffect>
                                  </p:childTnLst>
                                </p:cTn>
                              </p:par>
                              <p:par>
                                <p:cTn id="91" presetID="42" presetClass="path" presetSubtype="0" decel="100000" fill="hold" grpId="1" nodeType="withEffect">
                                  <p:stCondLst>
                                    <p:cond delay="200"/>
                                  </p:stCondLst>
                                  <p:childTnLst>
                                    <p:animMotion origin="layout" path="M 0.01146 -1.11111E-6 L -1.66667E-6 -1.11111E-6 " pathEditMode="relative" rAng="0" ptsTypes="AA">
                                      <p:cBhvr>
                                        <p:cTn id="92" dur="500" fill="hold"/>
                                        <p:tgtEl>
                                          <p:spTgt spid="28"/>
                                        </p:tgtEl>
                                        <p:attrNameLst>
                                          <p:attrName>ppt_x</p:attrName>
                                          <p:attrName>ppt_y</p:attrName>
                                        </p:attrNameLst>
                                      </p:cBhvr>
                                      <p:rCtr x="-573" y="0"/>
                                    </p:animMotion>
                                  </p:childTnLst>
                                </p:cTn>
                              </p:par>
                              <p:par>
                                <p:cTn id="93" presetID="10" presetClass="entr" presetSubtype="0" fill="hold" grpId="0" nodeType="withEffect">
                                  <p:stCondLst>
                                    <p:cond delay="25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50"/>
                                        <p:tgtEl>
                                          <p:spTgt spid="37"/>
                                        </p:tgtEl>
                                      </p:cBhvr>
                                    </p:animEffect>
                                  </p:childTnLst>
                                </p:cTn>
                              </p:par>
                              <p:par>
                                <p:cTn id="96" presetID="42" presetClass="path" presetSubtype="0" decel="100000" fill="hold" grpId="1" nodeType="withEffect">
                                  <p:stCondLst>
                                    <p:cond delay="250"/>
                                  </p:stCondLst>
                                  <p:childTnLst>
                                    <p:animMotion origin="layout" path="M 0.01146 4.81481E-6 L -1.25E-6 4.81481E-6 " pathEditMode="relative" rAng="0" ptsTypes="AA">
                                      <p:cBhvr>
                                        <p:cTn id="97" dur="500" fill="hold"/>
                                        <p:tgtEl>
                                          <p:spTgt spid="37"/>
                                        </p:tgtEl>
                                        <p:attrNameLst>
                                          <p:attrName>ppt_x</p:attrName>
                                          <p:attrName>ppt_y</p:attrName>
                                        </p:attrNameLst>
                                      </p:cBhvr>
                                      <p:rCtr x="-573" y="0"/>
                                    </p:animMotion>
                                  </p:childTnLst>
                                </p:cTn>
                              </p:par>
                              <p:par>
                                <p:cTn id="98" presetID="10" presetClass="entr" presetSubtype="0" fill="hold" nodeType="withEffect">
                                  <p:stCondLst>
                                    <p:cond delay="25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250"/>
                                        <p:tgtEl>
                                          <p:spTgt spid="44"/>
                                        </p:tgtEl>
                                      </p:cBhvr>
                                    </p:animEffect>
                                  </p:childTnLst>
                                </p:cTn>
                              </p:par>
                              <p:par>
                                <p:cTn id="101" presetID="42" presetClass="path" presetSubtype="0" decel="100000" fill="hold" nodeType="withEffect">
                                  <p:stCondLst>
                                    <p:cond delay="250"/>
                                  </p:stCondLst>
                                  <p:childTnLst>
                                    <p:animMotion origin="layout" path="M 0.01146 -1.11111E-6 L -4.16667E-6 -1.11111E-6 " pathEditMode="relative" rAng="0" ptsTypes="AA">
                                      <p:cBhvr>
                                        <p:cTn id="102" dur="500" fill="hold"/>
                                        <p:tgtEl>
                                          <p:spTgt spid="44"/>
                                        </p:tgtEl>
                                        <p:attrNameLst>
                                          <p:attrName>ppt_x</p:attrName>
                                          <p:attrName>ppt_y</p:attrName>
                                        </p:attrNameLst>
                                      </p:cBhvr>
                                      <p:rCtr x="-573" y="0"/>
                                    </p:animMotion>
                                  </p:childTnLst>
                                </p:cTn>
                              </p:par>
                              <p:par>
                                <p:cTn id="103" presetID="10" presetClass="entr" presetSubtype="0" fill="hold" grpId="0" nodeType="withEffect">
                                  <p:stCondLst>
                                    <p:cond delay="25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250"/>
                                        <p:tgtEl>
                                          <p:spTgt spid="14"/>
                                        </p:tgtEl>
                                      </p:cBhvr>
                                    </p:animEffect>
                                  </p:childTnLst>
                                </p:cTn>
                              </p:par>
                              <p:par>
                                <p:cTn id="106" presetID="42" presetClass="path" presetSubtype="0" decel="100000" fill="hold" grpId="1" nodeType="withEffect">
                                  <p:stCondLst>
                                    <p:cond delay="250"/>
                                  </p:stCondLst>
                                  <p:childTnLst>
                                    <p:animMotion origin="layout" path="M 0.01146 2.22222E-6 L -3.95833E-6 2.22222E-6 " pathEditMode="relative" rAng="0" ptsTypes="AA">
                                      <p:cBhvr>
                                        <p:cTn id="107" dur="500" fill="hold"/>
                                        <p:tgtEl>
                                          <p:spTgt spid="14"/>
                                        </p:tgtEl>
                                        <p:attrNameLst>
                                          <p:attrName>ppt_x</p:attrName>
                                          <p:attrName>ppt_y</p:attrName>
                                        </p:attrNameLst>
                                      </p:cBhvr>
                                      <p:rCtr x="-573" y="0"/>
                                    </p:animMotion>
                                  </p:childTnLst>
                                </p:cTn>
                              </p:par>
                              <p:par>
                                <p:cTn id="108" presetID="10" presetClass="entr" presetSubtype="0" fill="hold" grpId="0" nodeType="withEffect">
                                  <p:stCondLst>
                                    <p:cond delay="25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250"/>
                                        <p:tgtEl>
                                          <p:spTgt spid="13"/>
                                        </p:tgtEl>
                                      </p:cBhvr>
                                    </p:animEffect>
                                  </p:childTnLst>
                                </p:cTn>
                              </p:par>
                              <p:par>
                                <p:cTn id="111" presetID="42" presetClass="path" presetSubtype="0" decel="100000" fill="hold" grpId="1" nodeType="withEffect">
                                  <p:stCondLst>
                                    <p:cond delay="250"/>
                                  </p:stCondLst>
                                  <p:childTnLst>
                                    <p:animMotion origin="layout" path="M 0.01145 -4.07407E-6 L 4.375E-6 -4.07407E-6 " pathEditMode="relative" rAng="0" ptsTypes="AA">
                                      <p:cBhvr>
                                        <p:cTn id="112" dur="500" fill="hold"/>
                                        <p:tgtEl>
                                          <p:spTgt spid="13"/>
                                        </p:tgtEl>
                                        <p:attrNameLst>
                                          <p:attrName>ppt_x</p:attrName>
                                          <p:attrName>ppt_y</p:attrName>
                                        </p:attrNameLst>
                                      </p:cBhvr>
                                      <p:rCtr x="-573" y="0"/>
                                    </p:animMotion>
                                  </p:childTnLst>
                                </p:cTn>
                              </p:par>
                              <p:par>
                                <p:cTn id="113" presetID="10" presetClass="entr" presetSubtype="0" fill="hold" nodeType="withEffect">
                                  <p:stCondLst>
                                    <p:cond delay="25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250"/>
                                        <p:tgtEl>
                                          <p:spTgt spid="38"/>
                                        </p:tgtEl>
                                      </p:cBhvr>
                                    </p:animEffect>
                                  </p:childTnLst>
                                </p:cTn>
                              </p:par>
                              <p:par>
                                <p:cTn id="116" presetID="42" presetClass="path" presetSubtype="0" decel="100000" fill="hold" nodeType="withEffect">
                                  <p:stCondLst>
                                    <p:cond delay="250"/>
                                  </p:stCondLst>
                                  <p:childTnLst>
                                    <p:animMotion origin="layout" path="M 0.01146 7.40741E-7 L -2.08333E-7 7.40741E-7 " pathEditMode="relative" rAng="0" ptsTypes="AA">
                                      <p:cBhvr>
                                        <p:cTn id="117" dur="500" fill="hold"/>
                                        <p:tgtEl>
                                          <p:spTgt spid="38"/>
                                        </p:tgtEl>
                                        <p:attrNameLst>
                                          <p:attrName>ppt_x</p:attrName>
                                          <p:attrName>ppt_y</p:attrName>
                                        </p:attrNameLst>
                                      </p:cBhvr>
                                      <p:rCtr x="-573" y="0"/>
                                    </p:animMotion>
                                  </p:childTnLst>
                                </p:cTn>
                              </p:par>
                              <p:par>
                                <p:cTn id="118" presetID="10" presetClass="entr" presetSubtype="0" fill="hold" grpId="0" nodeType="withEffect">
                                  <p:stCondLst>
                                    <p:cond delay="25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250"/>
                                        <p:tgtEl>
                                          <p:spTgt spid="31"/>
                                        </p:tgtEl>
                                      </p:cBhvr>
                                    </p:animEffect>
                                  </p:childTnLst>
                                </p:cTn>
                              </p:par>
                              <p:par>
                                <p:cTn id="121" presetID="42" presetClass="path" presetSubtype="0" decel="100000" fill="hold" grpId="1" nodeType="withEffect">
                                  <p:stCondLst>
                                    <p:cond delay="250"/>
                                  </p:stCondLst>
                                  <p:childTnLst>
                                    <p:animMotion origin="layout" path="M 0.01146 4.07407E-6 L 1.11022E-16 4.07407E-6 " pathEditMode="relative" rAng="0" ptsTypes="AA">
                                      <p:cBhvr>
                                        <p:cTn id="122" dur="500" fill="hold"/>
                                        <p:tgtEl>
                                          <p:spTgt spid="31"/>
                                        </p:tgtEl>
                                        <p:attrNameLst>
                                          <p:attrName>ppt_x</p:attrName>
                                          <p:attrName>ppt_y</p:attrName>
                                        </p:attrNameLst>
                                      </p:cBhvr>
                                      <p:rCtr x="-573" y="0"/>
                                    </p:animMotion>
                                  </p:childTnLst>
                                </p:cTn>
                              </p:par>
                              <p:par>
                                <p:cTn id="123" presetID="10" presetClass="entr" presetSubtype="0" fill="hold" grpId="0" nodeType="withEffect">
                                  <p:stCondLst>
                                    <p:cond delay="2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250"/>
                                        <p:tgtEl>
                                          <p:spTgt spid="30"/>
                                        </p:tgtEl>
                                      </p:cBhvr>
                                    </p:animEffect>
                                  </p:childTnLst>
                                </p:cTn>
                              </p:par>
                              <p:par>
                                <p:cTn id="126" presetID="42" presetClass="path" presetSubtype="0" decel="100000" fill="hold" grpId="1" nodeType="withEffect">
                                  <p:stCondLst>
                                    <p:cond delay="250"/>
                                  </p:stCondLst>
                                  <p:childTnLst>
                                    <p:animMotion origin="layout" path="M 0.01146 -2.22222E-6 L -4.375E-6 -2.22222E-6 " pathEditMode="relative" rAng="0" ptsTypes="AA">
                                      <p:cBhvr>
                                        <p:cTn id="127" dur="500" fill="hold"/>
                                        <p:tgtEl>
                                          <p:spTgt spid="30"/>
                                        </p:tgtEl>
                                        <p:attrNameLst>
                                          <p:attrName>ppt_x</p:attrName>
                                          <p:attrName>ppt_y</p:attrName>
                                        </p:attrNameLst>
                                      </p:cBhvr>
                                      <p:rCtr x="-573" y="0"/>
                                    </p:animMotion>
                                  </p:childTnLst>
                                </p:cTn>
                              </p:par>
                              <p:par>
                                <p:cTn id="128" presetID="10" presetClass="entr" presetSubtype="0" fill="hold" grpId="0" nodeType="withEffect">
                                  <p:stCondLst>
                                    <p:cond delay="10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250"/>
                                        <p:tgtEl>
                                          <p:spTgt spid="46"/>
                                        </p:tgtEl>
                                      </p:cBhvr>
                                    </p:animEffect>
                                  </p:childTnLst>
                                </p:cTn>
                              </p:par>
                              <p:par>
                                <p:cTn id="131" presetID="42" presetClass="path" presetSubtype="0" decel="100000" fill="hold" grpId="1" nodeType="withEffect">
                                  <p:stCondLst>
                                    <p:cond delay="100"/>
                                  </p:stCondLst>
                                  <p:childTnLst>
                                    <p:animMotion origin="layout" path="M 0.01145 -2.22222E-6 L 3.75E-6 -2.22222E-6 " pathEditMode="relative" rAng="0" ptsTypes="AA">
                                      <p:cBhvr>
                                        <p:cTn id="132" dur="500" fill="hold"/>
                                        <p:tgtEl>
                                          <p:spTgt spid="46"/>
                                        </p:tgtEl>
                                        <p:attrNameLst>
                                          <p:attrName>ppt_x</p:attrName>
                                          <p:attrName>ppt_y</p:attrName>
                                        </p:attrNameLst>
                                      </p:cBhvr>
                                      <p:rCtr x="-573" y="0"/>
                                    </p:animMotion>
                                  </p:childTnLst>
                                </p:cTn>
                              </p:par>
                              <p:par>
                                <p:cTn id="133" presetID="10" presetClass="entr" presetSubtype="0" fill="hold" grpId="0" nodeType="withEffect">
                                  <p:stCondLst>
                                    <p:cond delay="10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250"/>
                                        <p:tgtEl>
                                          <p:spTgt spid="42"/>
                                        </p:tgtEl>
                                      </p:cBhvr>
                                    </p:animEffect>
                                  </p:childTnLst>
                                </p:cTn>
                              </p:par>
                              <p:par>
                                <p:cTn id="136" presetID="42" presetClass="path" presetSubtype="0" decel="100000" fill="hold" grpId="1" nodeType="withEffect">
                                  <p:stCondLst>
                                    <p:cond delay="100"/>
                                  </p:stCondLst>
                                  <p:childTnLst>
                                    <p:animMotion origin="layout" path="M 0.01146 2.96296E-6 L -2.29167E-6 2.96296E-6 " pathEditMode="relative" rAng="0" ptsTypes="AA">
                                      <p:cBhvr>
                                        <p:cTn id="137" dur="500" fill="hold"/>
                                        <p:tgtEl>
                                          <p:spTgt spid="42"/>
                                        </p:tgtEl>
                                        <p:attrNameLst>
                                          <p:attrName>ppt_x</p:attrName>
                                          <p:attrName>ppt_y</p:attrName>
                                        </p:attrNameLst>
                                      </p:cBhvr>
                                      <p:rCtr x="-573" y="0"/>
                                    </p:animMotion>
                                  </p:childTnLst>
                                </p:cTn>
                              </p:par>
                              <p:par>
                                <p:cTn id="138" presetID="10" presetClass="entr" presetSubtype="0" fill="hold" grpId="0" nodeType="withEffect">
                                  <p:stCondLst>
                                    <p:cond delay="15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250"/>
                                        <p:tgtEl>
                                          <p:spTgt spid="47"/>
                                        </p:tgtEl>
                                      </p:cBhvr>
                                    </p:animEffect>
                                  </p:childTnLst>
                                </p:cTn>
                              </p:par>
                              <p:par>
                                <p:cTn id="141" presetID="42" presetClass="path" presetSubtype="0" decel="100000" fill="hold" grpId="1" nodeType="withEffect">
                                  <p:stCondLst>
                                    <p:cond delay="150"/>
                                  </p:stCondLst>
                                  <p:childTnLst>
                                    <p:animMotion origin="layout" path="M 0.01146 3.7037E-7 L -4.375E-6 3.7037E-7 " pathEditMode="relative" rAng="0" ptsTypes="AA">
                                      <p:cBhvr>
                                        <p:cTn id="142" dur="500" fill="hold"/>
                                        <p:tgtEl>
                                          <p:spTgt spid="47"/>
                                        </p:tgtEl>
                                        <p:attrNameLst>
                                          <p:attrName>ppt_x</p:attrName>
                                          <p:attrName>ppt_y</p:attrName>
                                        </p:attrNameLst>
                                      </p:cBhvr>
                                      <p:rCtr x="-573" y="0"/>
                                    </p:animMotion>
                                  </p:childTnLst>
                                </p:cTn>
                              </p:par>
                              <p:par>
                                <p:cTn id="143" presetID="10" presetClass="entr" presetSubtype="0" fill="hold" nodeType="withEffect">
                                  <p:stCondLst>
                                    <p:cond delay="100"/>
                                  </p:stCondLst>
                                  <p:childTnLst>
                                    <p:set>
                                      <p:cBhvr>
                                        <p:cTn id="144" dur="1" fill="hold">
                                          <p:stCondLst>
                                            <p:cond delay="0"/>
                                          </p:stCondLst>
                                        </p:cTn>
                                        <p:tgtEl>
                                          <p:spTgt spid="48"/>
                                        </p:tgtEl>
                                        <p:attrNameLst>
                                          <p:attrName>style.visibility</p:attrName>
                                        </p:attrNameLst>
                                      </p:cBhvr>
                                      <p:to>
                                        <p:strVal val="visible"/>
                                      </p:to>
                                    </p:set>
                                    <p:animEffect transition="in" filter="fade">
                                      <p:cBhvr>
                                        <p:cTn id="145" dur="250"/>
                                        <p:tgtEl>
                                          <p:spTgt spid="48"/>
                                        </p:tgtEl>
                                      </p:cBhvr>
                                    </p:animEffect>
                                  </p:childTnLst>
                                </p:cTn>
                              </p:par>
                              <p:par>
                                <p:cTn id="146" presetID="42" presetClass="path" presetSubtype="0" decel="100000" fill="hold" nodeType="withEffect">
                                  <p:stCondLst>
                                    <p:cond delay="100"/>
                                  </p:stCondLst>
                                  <p:childTnLst>
                                    <p:animMotion origin="layout" path="M 0.01145 -2.59259E-6 L 4.58333E-6 -2.59259E-6 " pathEditMode="relative" rAng="0" ptsTypes="AA">
                                      <p:cBhvr>
                                        <p:cTn id="147" dur="500" fill="hold"/>
                                        <p:tgtEl>
                                          <p:spTgt spid="48"/>
                                        </p:tgtEl>
                                        <p:attrNameLst>
                                          <p:attrName>ppt_x</p:attrName>
                                          <p:attrName>ppt_y</p:attrName>
                                        </p:attrNameLst>
                                      </p:cBhvr>
                                      <p:rCtr x="-573" y="0"/>
                                    </p:animMotion>
                                  </p:childTnLst>
                                </p:cTn>
                              </p:par>
                              <p:par>
                                <p:cTn id="148" presetID="10" presetClass="entr" presetSubtype="0" fill="hold" grpId="0" nodeType="withEffect">
                                  <p:stCondLst>
                                    <p:cond delay="25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250"/>
                                        <p:tgtEl>
                                          <p:spTgt spid="57"/>
                                        </p:tgtEl>
                                      </p:cBhvr>
                                    </p:animEffect>
                                  </p:childTnLst>
                                </p:cTn>
                              </p:par>
                              <p:par>
                                <p:cTn id="151" presetID="42" presetClass="path" presetSubtype="0" decel="100000" fill="hold" grpId="1" nodeType="withEffect">
                                  <p:stCondLst>
                                    <p:cond delay="250"/>
                                  </p:stCondLst>
                                  <p:childTnLst>
                                    <p:animMotion origin="layout" path="M 0.01146 1.48148E-6 L -3.125E-6 1.48148E-6 " pathEditMode="relative" rAng="0" ptsTypes="AA">
                                      <p:cBhvr>
                                        <p:cTn id="152" dur="500" fill="hold"/>
                                        <p:tgtEl>
                                          <p:spTgt spid="57"/>
                                        </p:tgtEl>
                                        <p:attrNameLst>
                                          <p:attrName>ppt_x</p:attrName>
                                          <p:attrName>ppt_y</p:attrName>
                                        </p:attrNameLst>
                                      </p:cBhvr>
                                      <p:rCtr x="-573" y="0"/>
                                    </p:animMotion>
                                  </p:childTnLst>
                                </p:cTn>
                              </p:par>
                              <p:par>
                                <p:cTn id="153" presetID="10" presetClass="entr" presetSubtype="0" fill="hold" grpId="0" nodeType="withEffect">
                                  <p:stCondLst>
                                    <p:cond delay="25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250"/>
                                        <p:tgtEl>
                                          <p:spTgt spid="69"/>
                                        </p:tgtEl>
                                      </p:cBhvr>
                                    </p:animEffect>
                                  </p:childTnLst>
                                </p:cTn>
                              </p:par>
                              <p:par>
                                <p:cTn id="156" presetID="42" presetClass="path" presetSubtype="0" decel="100000" fill="hold" grpId="1" nodeType="withEffect">
                                  <p:stCondLst>
                                    <p:cond delay="250"/>
                                  </p:stCondLst>
                                  <p:childTnLst>
                                    <p:animMotion origin="layout" path="M 0.01146 1.48148E-6 L 1.04167E-6 1.48148E-6 " pathEditMode="relative" rAng="0" ptsTypes="AA">
                                      <p:cBhvr>
                                        <p:cTn id="157" dur="500" fill="hold"/>
                                        <p:tgtEl>
                                          <p:spTgt spid="69"/>
                                        </p:tgtEl>
                                        <p:attrNameLst>
                                          <p:attrName>ppt_x</p:attrName>
                                          <p:attrName>ppt_y</p:attrName>
                                        </p:attrNameLst>
                                      </p:cBhvr>
                                      <p:rCtr x="-573" y="0"/>
                                    </p:animMotion>
                                  </p:childTnLst>
                                </p:cTn>
                              </p:par>
                              <p:par>
                                <p:cTn id="158" presetID="10" presetClass="entr" presetSubtype="0" fill="hold" nodeType="withEffect">
                                  <p:stCondLst>
                                    <p:cond delay="250"/>
                                  </p:stCondLst>
                                  <p:childTnLst>
                                    <p:set>
                                      <p:cBhvr>
                                        <p:cTn id="159" dur="1" fill="hold">
                                          <p:stCondLst>
                                            <p:cond delay="0"/>
                                          </p:stCondLst>
                                        </p:cTn>
                                        <p:tgtEl>
                                          <p:spTgt spid="72"/>
                                        </p:tgtEl>
                                        <p:attrNameLst>
                                          <p:attrName>style.visibility</p:attrName>
                                        </p:attrNameLst>
                                      </p:cBhvr>
                                      <p:to>
                                        <p:strVal val="visible"/>
                                      </p:to>
                                    </p:set>
                                    <p:animEffect transition="in" filter="fade">
                                      <p:cBhvr>
                                        <p:cTn id="160" dur="250"/>
                                        <p:tgtEl>
                                          <p:spTgt spid="72"/>
                                        </p:tgtEl>
                                      </p:cBhvr>
                                    </p:animEffect>
                                  </p:childTnLst>
                                </p:cTn>
                              </p:par>
                              <p:par>
                                <p:cTn id="161" presetID="42" presetClass="path" presetSubtype="0" decel="100000" fill="hold" nodeType="withEffect">
                                  <p:stCondLst>
                                    <p:cond delay="250"/>
                                  </p:stCondLst>
                                  <p:childTnLst>
                                    <p:animMotion origin="layout" path="M 0.01146 4.07407E-6 L -2.91667E-6 4.07407E-6 " pathEditMode="relative" rAng="0" ptsTypes="AA">
                                      <p:cBhvr>
                                        <p:cTn id="162" dur="500" fill="hold"/>
                                        <p:tgtEl>
                                          <p:spTgt spid="72"/>
                                        </p:tgtEl>
                                        <p:attrNameLst>
                                          <p:attrName>ppt_x</p:attrName>
                                          <p:attrName>ppt_y</p:attrName>
                                        </p:attrNameLst>
                                      </p:cBhvr>
                                      <p:rCtr x="-573" y="0"/>
                                    </p:animMotion>
                                  </p:childTnLst>
                                </p:cTn>
                              </p:par>
                              <p:par>
                                <p:cTn id="163" presetID="10" presetClass="entr" presetSubtype="0" fill="hold" grpId="0" nodeType="withEffect">
                                  <p:stCondLst>
                                    <p:cond delay="250"/>
                                  </p:stCondLst>
                                  <p:childTnLst>
                                    <p:set>
                                      <p:cBhvr>
                                        <p:cTn id="164" dur="1" fill="hold">
                                          <p:stCondLst>
                                            <p:cond delay="0"/>
                                          </p:stCondLst>
                                        </p:cTn>
                                        <p:tgtEl>
                                          <p:spTgt spid="73"/>
                                        </p:tgtEl>
                                        <p:attrNameLst>
                                          <p:attrName>style.visibility</p:attrName>
                                        </p:attrNameLst>
                                      </p:cBhvr>
                                      <p:to>
                                        <p:strVal val="visible"/>
                                      </p:to>
                                    </p:set>
                                    <p:animEffect transition="in" filter="fade">
                                      <p:cBhvr>
                                        <p:cTn id="165" dur="250"/>
                                        <p:tgtEl>
                                          <p:spTgt spid="73"/>
                                        </p:tgtEl>
                                      </p:cBhvr>
                                    </p:animEffect>
                                  </p:childTnLst>
                                </p:cTn>
                              </p:par>
                              <p:par>
                                <p:cTn id="166" presetID="42" presetClass="path" presetSubtype="0" decel="100000" fill="hold" grpId="1" nodeType="withEffect">
                                  <p:stCondLst>
                                    <p:cond delay="250"/>
                                  </p:stCondLst>
                                  <p:childTnLst>
                                    <p:animMotion origin="layout" path="M 0.01146 -4.81481E-6 L -3.54167E-6 -4.81481E-6 " pathEditMode="relative" rAng="0" ptsTypes="AA">
                                      <p:cBhvr>
                                        <p:cTn id="167" dur="500" fill="hold"/>
                                        <p:tgtEl>
                                          <p:spTgt spid="73"/>
                                        </p:tgtEl>
                                        <p:attrNameLst>
                                          <p:attrName>ppt_x</p:attrName>
                                          <p:attrName>ppt_y</p:attrName>
                                        </p:attrNameLst>
                                      </p:cBhvr>
                                      <p:rCtr x="-573" y="0"/>
                                    </p:animMotion>
                                  </p:childTnLst>
                                </p:cTn>
                              </p:par>
                              <p:par>
                                <p:cTn id="168" presetID="10" presetClass="entr" presetSubtype="0" fill="hold" nodeType="withEffect">
                                  <p:stCondLst>
                                    <p:cond delay="250"/>
                                  </p:stCondLst>
                                  <p:childTnLst>
                                    <p:set>
                                      <p:cBhvr>
                                        <p:cTn id="169" dur="1" fill="hold">
                                          <p:stCondLst>
                                            <p:cond delay="0"/>
                                          </p:stCondLst>
                                        </p:cTn>
                                        <p:tgtEl>
                                          <p:spTgt spid="74"/>
                                        </p:tgtEl>
                                        <p:attrNameLst>
                                          <p:attrName>style.visibility</p:attrName>
                                        </p:attrNameLst>
                                      </p:cBhvr>
                                      <p:to>
                                        <p:strVal val="visible"/>
                                      </p:to>
                                    </p:set>
                                    <p:animEffect transition="in" filter="fade">
                                      <p:cBhvr>
                                        <p:cTn id="170" dur="250"/>
                                        <p:tgtEl>
                                          <p:spTgt spid="74"/>
                                        </p:tgtEl>
                                      </p:cBhvr>
                                    </p:animEffect>
                                  </p:childTnLst>
                                </p:cTn>
                              </p:par>
                              <p:par>
                                <p:cTn id="171" presetID="42" presetClass="path" presetSubtype="0" decel="100000" fill="hold" nodeType="withEffect">
                                  <p:stCondLst>
                                    <p:cond delay="250"/>
                                  </p:stCondLst>
                                  <p:childTnLst>
                                    <p:animMotion origin="layout" path="M 0.01146 -4.07407E-6 L 1.875E-6 -4.07407E-6 " pathEditMode="relative" rAng="0" ptsTypes="AA">
                                      <p:cBhvr>
                                        <p:cTn id="172" dur="500" fill="hold"/>
                                        <p:tgtEl>
                                          <p:spTgt spid="74"/>
                                        </p:tgtEl>
                                        <p:attrNameLst>
                                          <p:attrName>ppt_x</p:attrName>
                                          <p:attrName>ppt_y</p:attrName>
                                        </p:attrNameLst>
                                      </p:cBhvr>
                                      <p:rCtr x="-573" y="0"/>
                                    </p:animMotion>
                                  </p:childTnLst>
                                </p:cTn>
                              </p:par>
                              <p:par>
                                <p:cTn id="173" presetID="10" presetClass="entr" presetSubtype="0" fill="hold" grpId="0" nodeType="withEffect">
                                  <p:stCondLst>
                                    <p:cond delay="250"/>
                                  </p:stCondLst>
                                  <p:childTnLst>
                                    <p:set>
                                      <p:cBhvr>
                                        <p:cTn id="174" dur="1" fill="hold">
                                          <p:stCondLst>
                                            <p:cond delay="0"/>
                                          </p:stCondLst>
                                        </p:cTn>
                                        <p:tgtEl>
                                          <p:spTgt spid="75"/>
                                        </p:tgtEl>
                                        <p:attrNameLst>
                                          <p:attrName>style.visibility</p:attrName>
                                        </p:attrNameLst>
                                      </p:cBhvr>
                                      <p:to>
                                        <p:strVal val="visible"/>
                                      </p:to>
                                    </p:set>
                                    <p:animEffect transition="in" filter="fade">
                                      <p:cBhvr>
                                        <p:cTn id="175" dur="250"/>
                                        <p:tgtEl>
                                          <p:spTgt spid="75"/>
                                        </p:tgtEl>
                                      </p:cBhvr>
                                    </p:animEffect>
                                  </p:childTnLst>
                                </p:cTn>
                              </p:par>
                              <p:par>
                                <p:cTn id="176" presetID="42" presetClass="path" presetSubtype="0" decel="100000" fill="hold" grpId="1" nodeType="withEffect">
                                  <p:stCondLst>
                                    <p:cond delay="250"/>
                                  </p:stCondLst>
                                  <p:childTnLst>
                                    <p:animMotion origin="layout" path="M 0.01145 -2.96296E-6 L 4.16667E-6 -2.96296E-6 " pathEditMode="relative" rAng="0" ptsTypes="AA">
                                      <p:cBhvr>
                                        <p:cTn id="177" dur="500" fill="hold"/>
                                        <p:tgtEl>
                                          <p:spTgt spid="75"/>
                                        </p:tgtEl>
                                        <p:attrNameLst>
                                          <p:attrName>ppt_x</p:attrName>
                                          <p:attrName>ppt_y</p:attrName>
                                        </p:attrNameLst>
                                      </p:cBhvr>
                                      <p:rCtr x="-573" y="0"/>
                                    </p:animMotion>
                                  </p:childTnLst>
                                </p:cTn>
                              </p:par>
                              <p:par>
                                <p:cTn id="178" presetID="10" presetClass="entr" presetSubtype="0" fill="hold" nodeType="withEffect">
                                  <p:stCondLst>
                                    <p:cond delay="20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childTnLst>
                                </p:cTn>
                              </p:par>
                              <p:par>
                                <p:cTn id="181" presetID="42" presetClass="path" presetSubtype="0" decel="100000" fill="hold" nodeType="withEffect">
                                  <p:stCondLst>
                                    <p:cond delay="200"/>
                                  </p:stCondLst>
                                  <p:childTnLst>
                                    <p:animMotion origin="layout" path="M 0.01145 1.11111E-6 L 3.75E-6 1.11111E-6 " pathEditMode="relative" rAng="0" ptsTypes="AA">
                                      <p:cBhvr>
                                        <p:cTn id="182" dur="500" fill="hold"/>
                                        <p:tgtEl>
                                          <p:spTgt spid="54"/>
                                        </p:tgtEl>
                                        <p:attrNameLst>
                                          <p:attrName>ppt_x</p:attrName>
                                          <p:attrName>ppt_y</p:attrName>
                                        </p:attrNameLst>
                                      </p:cBhvr>
                                      <p:rCtr x="-573" y="0"/>
                                    </p:animMotion>
                                  </p:childTnLst>
                                </p:cTn>
                              </p:par>
                              <p:par>
                                <p:cTn id="183" presetID="10" presetClass="entr" presetSubtype="0" fill="hold" grpId="0" nodeType="withEffect">
                                  <p:stCondLst>
                                    <p:cond delay="200"/>
                                  </p:stCondLst>
                                  <p:childTnLst>
                                    <p:set>
                                      <p:cBhvr>
                                        <p:cTn id="184" dur="1" fill="hold">
                                          <p:stCondLst>
                                            <p:cond delay="0"/>
                                          </p:stCondLst>
                                        </p:cTn>
                                        <p:tgtEl>
                                          <p:spTgt spid="51"/>
                                        </p:tgtEl>
                                        <p:attrNameLst>
                                          <p:attrName>style.visibility</p:attrName>
                                        </p:attrNameLst>
                                      </p:cBhvr>
                                      <p:to>
                                        <p:strVal val="visible"/>
                                      </p:to>
                                    </p:set>
                                    <p:animEffect transition="in" filter="fade">
                                      <p:cBhvr>
                                        <p:cTn id="185" dur="250"/>
                                        <p:tgtEl>
                                          <p:spTgt spid="51"/>
                                        </p:tgtEl>
                                      </p:cBhvr>
                                    </p:animEffect>
                                  </p:childTnLst>
                                </p:cTn>
                              </p:par>
                              <p:par>
                                <p:cTn id="186" presetID="42" presetClass="path" presetSubtype="0" decel="100000" fill="hold" grpId="1" nodeType="withEffect">
                                  <p:stCondLst>
                                    <p:cond delay="200"/>
                                  </p:stCondLst>
                                  <p:childTnLst>
                                    <p:animMotion origin="layout" path="M 0.01146 -3.33333E-6 L -4.16667E-6 -3.33333E-6 " pathEditMode="relative" rAng="0" ptsTypes="AA">
                                      <p:cBhvr>
                                        <p:cTn id="187" dur="500" fill="hold"/>
                                        <p:tgtEl>
                                          <p:spTgt spid="51"/>
                                        </p:tgtEl>
                                        <p:attrNameLst>
                                          <p:attrName>ppt_x</p:attrName>
                                          <p:attrName>ppt_y</p:attrName>
                                        </p:attrNameLst>
                                      </p:cBhvr>
                                      <p:rCtr x="-573" y="0"/>
                                    </p:animMotion>
                                  </p:childTnLst>
                                </p:cTn>
                              </p:par>
                              <p:par>
                                <p:cTn id="188" presetID="10" presetClass="entr" presetSubtype="0" fill="hold" grpId="0" nodeType="withEffect">
                                  <p:stCondLst>
                                    <p:cond delay="200"/>
                                  </p:stCondLst>
                                  <p:childTnLst>
                                    <p:set>
                                      <p:cBhvr>
                                        <p:cTn id="189" dur="1" fill="hold">
                                          <p:stCondLst>
                                            <p:cond delay="0"/>
                                          </p:stCondLst>
                                        </p:cTn>
                                        <p:tgtEl>
                                          <p:spTgt spid="53"/>
                                        </p:tgtEl>
                                        <p:attrNameLst>
                                          <p:attrName>style.visibility</p:attrName>
                                        </p:attrNameLst>
                                      </p:cBhvr>
                                      <p:to>
                                        <p:strVal val="visible"/>
                                      </p:to>
                                    </p:set>
                                    <p:animEffect transition="in" filter="fade">
                                      <p:cBhvr>
                                        <p:cTn id="190" dur="250"/>
                                        <p:tgtEl>
                                          <p:spTgt spid="53"/>
                                        </p:tgtEl>
                                      </p:cBhvr>
                                    </p:animEffect>
                                  </p:childTnLst>
                                </p:cTn>
                              </p:par>
                              <p:par>
                                <p:cTn id="191" presetID="42" presetClass="path" presetSubtype="0" decel="100000" fill="hold" grpId="1" nodeType="withEffect">
                                  <p:stCondLst>
                                    <p:cond delay="200"/>
                                  </p:stCondLst>
                                  <p:childTnLst>
                                    <p:animMotion origin="layout" path="M 0.01146 3.33333E-6 L 1.875E-6 3.33333E-6 " pathEditMode="relative" rAng="0" ptsTypes="AA">
                                      <p:cBhvr>
                                        <p:cTn id="192" dur="500" fill="hold"/>
                                        <p:tgtEl>
                                          <p:spTgt spid="53"/>
                                        </p:tgtEl>
                                        <p:attrNameLst>
                                          <p:attrName>ppt_x</p:attrName>
                                          <p:attrName>ppt_y</p:attrName>
                                        </p:attrNameLst>
                                      </p:cBhvr>
                                      <p:rCtr x="-573" y="0"/>
                                    </p:animMotion>
                                  </p:childTnLst>
                                </p:cTn>
                              </p:par>
                              <p:par>
                                <p:cTn id="193" presetID="10" presetClass="entr" presetSubtype="0" fill="hold" nodeType="withEffect">
                                  <p:stCondLst>
                                    <p:cond delay="25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250"/>
                                        <p:tgtEl>
                                          <p:spTgt spid="55"/>
                                        </p:tgtEl>
                                      </p:cBhvr>
                                    </p:animEffect>
                                  </p:childTnLst>
                                </p:cTn>
                              </p:par>
                              <p:par>
                                <p:cTn id="196" presetID="42" presetClass="path" presetSubtype="0" decel="100000" fill="hold" nodeType="withEffect">
                                  <p:stCondLst>
                                    <p:cond delay="250"/>
                                  </p:stCondLst>
                                  <p:childTnLst>
                                    <p:animMotion origin="layout" path="M 0.01146 1.85185E-6 L 2.08333E-6 1.85185E-6 " pathEditMode="relative" rAng="0" ptsTypes="AA">
                                      <p:cBhvr>
                                        <p:cTn id="197" dur="500" fill="hold"/>
                                        <p:tgtEl>
                                          <p:spTgt spid="55"/>
                                        </p:tgtEl>
                                        <p:attrNameLst>
                                          <p:attrName>ppt_x</p:attrName>
                                          <p:attrName>ppt_y</p:attrName>
                                        </p:attrNameLst>
                                      </p:cBhvr>
                                      <p:rCtr x="-573" y="0"/>
                                    </p:animMotion>
                                  </p:childTnLst>
                                </p:cTn>
                              </p:par>
                              <p:par>
                                <p:cTn id="198" presetID="10" presetClass="entr" presetSubtype="0" fill="hold" grpId="0" nodeType="withEffect">
                                  <p:stCondLst>
                                    <p:cond delay="150"/>
                                  </p:stCondLst>
                                  <p:childTnLst>
                                    <p:set>
                                      <p:cBhvr>
                                        <p:cTn id="199" dur="1" fill="hold">
                                          <p:stCondLst>
                                            <p:cond delay="0"/>
                                          </p:stCondLst>
                                        </p:cTn>
                                        <p:tgtEl>
                                          <p:spTgt spid="5"/>
                                        </p:tgtEl>
                                        <p:attrNameLst>
                                          <p:attrName>style.visibility</p:attrName>
                                        </p:attrNameLst>
                                      </p:cBhvr>
                                      <p:to>
                                        <p:strVal val="visible"/>
                                      </p:to>
                                    </p:set>
                                    <p:animEffect transition="in" filter="fade">
                                      <p:cBhvr>
                                        <p:cTn id="200" dur="250"/>
                                        <p:tgtEl>
                                          <p:spTgt spid="5"/>
                                        </p:tgtEl>
                                      </p:cBhvr>
                                    </p:animEffect>
                                  </p:childTnLst>
                                </p:cTn>
                              </p:par>
                              <p:par>
                                <p:cTn id="201" presetID="42" presetClass="path" presetSubtype="0" decel="100000" fill="hold" grpId="1" nodeType="withEffect">
                                  <p:stCondLst>
                                    <p:cond delay="150"/>
                                  </p:stCondLst>
                                  <p:childTnLst>
                                    <p:animMotion origin="layout" path="M 0.01146 -3.33333E-6 L 0 -3.33333E-6 " pathEditMode="relative" rAng="0" ptsTypes="AA">
                                      <p:cBhvr>
                                        <p:cTn id="202" dur="500" fill="hold"/>
                                        <p:tgtEl>
                                          <p:spTgt spid="5"/>
                                        </p:tgtEl>
                                        <p:attrNameLst>
                                          <p:attrName>ppt_x</p:attrName>
                                          <p:attrName>ppt_y</p:attrName>
                                        </p:attrNameLst>
                                      </p:cBhvr>
                                      <p:rCtr x="-573" y="0"/>
                                    </p:animMotion>
                                  </p:childTnLst>
                                </p:cTn>
                              </p:par>
                              <p:par>
                                <p:cTn id="203" presetID="10" presetClass="entr" presetSubtype="0" fill="hold" grpId="0" nodeType="withEffect">
                                  <p:stCondLst>
                                    <p:cond delay="250"/>
                                  </p:stCondLst>
                                  <p:childTnLst>
                                    <p:set>
                                      <p:cBhvr>
                                        <p:cTn id="204" dur="1" fill="hold">
                                          <p:stCondLst>
                                            <p:cond delay="0"/>
                                          </p:stCondLst>
                                        </p:cTn>
                                        <p:tgtEl>
                                          <p:spTgt spid="7"/>
                                        </p:tgtEl>
                                        <p:attrNameLst>
                                          <p:attrName>style.visibility</p:attrName>
                                        </p:attrNameLst>
                                      </p:cBhvr>
                                      <p:to>
                                        <p:strVal val="visible"/>
                                      </p:to>
                                    </p:set>
                                    <p:animEffect transition="in" filter="fade">
                                      <p:cBhvr>
                                        <p:cTn id="205" dur="250"/>
                                        <p:tgtEl>
                                          <p:spTgt spid="7"/>
                                        </p:tgtEl>
                                      </p:cBhvr>
                                    </p:animEffect>
                                  </p:childTnLst>
                                </p:cTn>
                              </p:par>
                              <p:par>
                                <p:cTn id="206" presetID="42" presetClass="path" presetSubtype="0" decel="100000" fill="hold" grpId="1" nodeType="withEffect">
                                  <p:stCondLst>
                                    <p:cond delay="250"/>
                                  </p:stCondLst>
                                  <p:childTnLst>
                                    <p:animMotion origin="layout" path="M 0.01146 4.81481E-6 L -1.25E-6 4.81481E-6 " pathEditMode="relative" rAng="0" ptsTypes="AA">
                                      <p:cBhvr>
                                        <p:cTn id="207" dur="500" fill="hold"/>
                                        <p:tgtEl>
                                          <p:spTgt spid="7"/>
                                        </p:tgtEl>
                                        <p:attrNameLst>
                                          <p:attrName>ppt_x</p:attrName>
                                          <p:attrName>ppt_y</p:attrName>
                                        </p:attrNameLst>
                                      </p:cBhvr>
                                      <p:rCtr x="-573" y="0"/>
                                    </p:animMotion>
                                  </p:childTnLst>
                                </p:cTn>
                              </p:par>
                              <p:par>
                                <p:cTn id="208" presetID="10" presetClass="entr" presetSubtype="0" fill="hold" grpId="0" nodeType="withEffect">
                                  <p:stCondLst>
                                    <p:cond delay="250"/>
                                  </p:stCondLst>
                                  <p:childTnLst>
                                    <p:set>
                                      <p:cBhvr>
                                        <p:cTn id="209" dur="1" fill="hold">
                                          <p:stCondLst>
                                            <p:cond delay="0"/>
                                          </p:stCondLst>
                                        </p:cTn>
                                        <p:tgtEl>
                                          <p:spTgt spid="12"/>
                                        </p:tgtEl>
                                        <p:attrNameLst>
                                          <p:attrName>style.visibility</p:attrName>
                                        </p:attrNameLst>
                                      </p:cBhvr>
                                      <p:to>
                                        <p:strVal val="visible"/>
                                      </p:to>
                                    </p:set>
                                    <p:animEffect transition="in" filter="fade">
                                      <p:cBhvr>
                                        <p:cTn id="210" dur="250"/>
                                        <p:tgtEl>
                                          <p:spTgt spid="12"/>
                                        </p:tgtEl>
                                      </p:cBhvr>
                                    </p:animEffect>
                                  </p:childTnLst>
                                </p:cTn>
                              </p:par>
                              <p:par>
                                <p:cTn id="211" presetID="42" presetClass="path" presetSubtype="0" decel="100000" fill="hold" grpId="1" nodeType="withEffect">
                                  <p:stCondLst>
                                    <p:cond delay="250"/>
                                  </p:stCondLst>
                                  <p:childTnLst>
                                    <p:animMotion origin="layout" path="M 0.01145 -2.96296E-6 L 4.16667E-6 -2.96296E-6 " pathEditMode="relative" rAng="0" ptsTypes="AA">
                                      <p:cBhvr>
                                        <p:cTn id="212" dur="500" fill="hold"/>
                                        <p:tgtEl>
                                          <p:spTgt spid="12"/>
                                        </p:tgtEl>
                                        <p:attrNameLst>
                                          <p:attrName>ppt_x</p:attrName>
                                          <p:attrName>ppt_y</p:attrName>
                                        </p:attrNameLst>
                                      </p:cBhvr>
                                      <p:rCtr x="-573" y="0"/>
                                    </p:animMotion>
                                  </p:childTnLst>
                                </p:cTn>
                              </p:par>
                              <p:par>
                                <p:cTn id="213" presetID="10" presetClass="entr" presetSubtype="0" fill="hold" nodeType="withEffect">
                                  <p:stCondLst>
                                    <p:cond delay="250"/>
                                  </p:stCondLst>
                                  <p:childTnLst>
                                    <p:set>
                                      <p:cBhvr>
                                        <p:cTn id="214" dur="1" fill="hold">
                                          <p:stCondLst>
                                            <p:cond delay="0"/>
                                          </p:stCondLst>
                                        </p:cTn>
                                        <p:tgtEl>
                                          <p:spTgt spid="16"/>
                                        </p:tgtEl>
                                        <p:attrNameLst>
                                          <p:attrName>style.visibility</p:attrName>
                                        </p:attrNameLst>
                                      </p:cBhvr>
                                      <p:to>
                                        <p:strVal val="visible"/>
                                      </p:to>
                                    </p:set>
                                    <p:animEffect transition="in" filter="fade">
                                      <p:cBhvr>
                                        <p:cTn id="215" dur="250"/>
                                        <p:tgtEl>
                                          <p:spTgt spid="16"/>
                                        </p:tgtEl>
                                      </p:cBhvr>
                                    </p:animEffect>
                                  </p:childTnLst>
                                </p:cTn>
                              </p:par>
                              <p:par>
                                <p:cTn id="216" presetID="42" presetClass="path" presetSubtype="0" decel="100000" fill="hold" nodeType="withEffect">
                                  <p:stCondLst>
                                    <p:cond delay="250"/>
                                  </p:stCondLst>
                                  <p:childTnLst>
                                    <p:animMotion origin="layout" path="M 0.01146 4.07407E-6 L -2.91667E-6 4.07407E-6 " pathEditMode="relative" rAng="0" ptsTypes="AA">
                                      <p:cBhvr>
                                        <p:cTn id="217" dur="500" fill="hold"/>
                                        <p:tgtEl>
                                          <p:spTgt spid="16"/>
                                        </p:tgtEl>
                                        <p:attrNameLst>
                                          <p:attrName>ppt_x</p:attrName>
                                          <p:attrName>ppt_y</p:attrName>
                                        </p:attrNameLst>
                                      </p:cBhvr>
                                      <p:rCtr x="-573" y="0"/>
                                    </p:animMotion>
                                  </p:childTnLst>
                                </p:cTn>
                              </p:par>
                              <p:par>
                                <p:cTn id="218" presetID="10" presetClass="entr" presetSubtype="0" fill="hold" grpId="0" nodeType="withEffect">
                                  <p:stCondLst>
                                    <p:cond delay="250"/>
                                  </p:stCondLst>
                                  <p:childTnLst>
                                    <p:set>
                                      <p:cBhvr>
                                        <p:cTn id="219" dur="1" fill="hold">
                                          <p:stCondLst>
                                            <p:cond delay="0"/>
                                          </p:stCondLst>
                                        </p:cTn>
                                        <p:tgtEl>
                                          <p:spTgt spid="21"/>
                                        </p:tgtEl>
                                        <p:attrNameLst>
                                          <p:attrName>style.visibility</p:attrName>
                                        </p:attrNameLst>
                                      </p:cBhvr>
                                      <p:to>
                                        <p:strVal val="visible"/>
                                      </p:to>
                                    </p:set>
                                    <p:animEffect transition="in" filter="fade">
                                      <p:cBhvr>
                                        <p:cTn id="220" dur="250"/>
                                        <p:tgtEl>
                                          <p:spTgt spid="21"/>
                                        </p:tgtEl>
                                      </p:cBhvr>
                                    </p:animEffect>
                                  </p:childTnLst>
                                </p:cTn>
                              </p:par>
                              <p:par>
                                <p:cTn id="221" presetID="42" presetClass="path" presetSubtype="0" decel="100000" fill="hold" grpId="1" nodeType="withEffect">
                                  <p:stCondLst>
                                    <p:cond delay="250"/>
                                  </p:stCondLst>
                                  <p:childTnLst>
                                    <p:animMotion origin="layout" path="M 0.01146 1.48148E-6 L -3.125E-6 1.48148E-6 " pathEditMode="relative" rAng="0" ptsTypes="AA">
                                      <p:cBhvr>
                                        <p:cTn id="222" dur="500" fill="hold"/>
                                        <p:tgtEl>
                                          <p:spTgt spid="21"/>
                                        </p:tgtEl>
                                        <p:attrNameLst>
                                          <p:attrName>ppt_x</p:attrName>
                                          <p:attrName>ppt_y</p:attrName>
                                        </p:attrNameLst>
                                      </p:cBhvr>
                                      <p:rCtr x="-573" y="0"/>
                                    </p:animMotion>
                                  </p:childTnLst>
                                </p:cTn>
                              </p:par>
                              <p:par>
                                <p:cTn id="223" presetID="10" presetClass="entr" presetSubtype="0" fill="hold" nodeType="withEffect">
                                  <p:stCondLst>
                                    <p:cond delay="250"/>
                                  </p:stCondLst>
                                  <p:childTnLst>
                                    <p:set>
                                      <p:cBhvr>
                                        <p:cTn id="224" dur="1" fill="hold">
                                          <p:stCondLst>
                                            <p:cond delay="0"/>
                                          </p:stCondLst>
                                        </p:cTn>
                                        <p:tgtEl>
                                          <p:spTgt spid="22"/>
                                        </p:tgtEl>
                                        <p:attrNameLst>
                                          <p:attrName>style.visibility</p:attrName>
                                        </p:attrNameLst>
                                      </p:cBhvr>
                                      <p:to>
                                        <p:strVal val="visible"/>
                                      </p:to>
                                    </p:set>
                                    <p:animEffect transition="in" filter="fade">
                                      <p:cBhvr>
                                        <p:cTn id="225" dur="250"/>
                                        <p:tgtEl>
                                          <p:spTgt spid="22"/>
                                        </p:tgtEl>
                                      </p:cBhvr>
                                    </p:animEffect>
                                  </p:childTnLst>
                                </p:cTn>
                              </p:par>
                              <p:par>
                                <p:cTn id="226" presetID="42" presetClass="path" presetSubtype="0" decel="100000" fill="hold" nodeType="withEffect">
                                  <p:stCondLst>
                                    <p:cond delay="250"/>
                                  </p:stCondLst>
                                  <p:childTnLst>
                                    <p:animMotion origin="layout" path="M 0.01146 -4.07407E-6 L 1.875E-6 -4.07407E-6 " pathEditMode="relative" rAng="0" ptsTypes="AA">
                                      <p:cBhvr>
                                        <p:cTn id="227" dur="500" fill="hold"/>
                                        <p:tgtEl>
                                          <p:spTgt spid="22"/>
                                        </p:tgtEl>
                                        <p:attrNameLst>
                                          <p:attrName>ppt_x</p:attrName>
                                          <p:attrName>ppt_y</p:attrName>
                                        </p:attrNameLst>
                                      </p:cBhvr>
                                      <p:rCtr x="-573" y="0"/>
                                    </p:animMotion>
                                  </p:childTnLst>
                                </p:cTn>
                              </p:par>
                              <p:par>
                                <p:cTn id="228" presetID="10" presetClass="entr" presetSubtype="0" fill="hold" grpId="0" nodeType="withEffect">
                                  <p:stCondLst>
                                    <p:cond delay="250"/>
                                  </p:stCondLst>
                                  <p:childTnLst>
                                    <p:set>
                                      <p:cBhvr>
                                        <p:cTn id="229" dur="1" fill="hold">
                                          <p:stCondLst>
                                            <p:cond delay="0"/>
                                          </p:stCondLst>
                                        </p:cTn>
                                        <p:tgtEl>
                                          <p:spTgt spid="23"/>
                                        </p:tgtEl>
                                        <p:attrNameLst>
                                          <p:attrName>style.visibility</p:attrName>
                                        </p:attrNameLst>
                                      </p:cBhvr>
                                      <p:to>
                                        <p:strVal val="visible"/>
                                      </p:to>
                                    </p:set>
                                    <p:animEffect transition="in" filter="fade">
                                      <p:cBhvr>
                                        <p:cTn id="230" dur="250"/>
                                        <p:tgtEl>
                                          <p:spTgt spid="23"/>
                                        </p:tgtEl>
                                      </p:cBhvr>
                                    </p:animEffect>
                                  </p:childTnLst>
                                </p:cTn>
                              </p:par>
                              <p:par>
                                <p:cTn id="231" presetID="42" presetClass="path" presetSubtype="0" decel="100000" fill="hold" grpId="1" nodeType="withEffect">
                                  <p:stCondLst>
                                    <p:cond delay="250"/>
                                  </p:stCondLst>
                                  <p:childTnLst>
                                    <p:animMotion origin="layout" path="M 0.01145 -2.96296E-6 L 4.16667E-6 -2.96296E-6 " pathEditMode="relative" rAng="0" ptsTypes="AA">
                                      <p:cBhvr>
                                        <p:cTn id="232" dur="500" fill="hold"/>
                                        <p:tgtEl>
                                          <p:spTgt spid="23"/>
                                        </p:tgtEl>
                                        <p:attrNameLst>
                                          <p:attrName>ppt_x</p:attrName>
                                          <p:attrName>ppt_y</p:attrName>
                                        </p:attrNameLst>
                                      </p:cBhvr>
                                      <p:rCtr x="-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17" grpId="0"/>
      <p:bldP spid="17" grpId="1"/>
      <p:bldP spid="18" grpId="0"/>
      <p:bldP spid="18" grpId="1"/>
      <p:bldP spid="25" grpId="0"/>
      <p:bldP spid="25" grpId="1"/>
      <p:bldP spid="26" grpId="0"/>
      <p:bldP spid="26" grpId="1"/>
      <p:bldP spid="27" grpId="0"/>
      <p:bldP spid="27" grpId="1"/>
      <p:bldP spid="28" grpId="0"/>
      <p:bldP spid="28" grpId="1"/>
      <p:bldP spid="13" grpId="0"/>
      <p:bldP spid="13" grpId="1"/>
      <p:bldP spid="14" grpId="0"/>
      <p:bldP spid="14" grpId="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0" grpId="0"/>
      <p:bldP spid="30" grpId="1"/>
      <p:bldP spid="31" grpId="0"/>
      <p:bldP spid="31" grpId="1"/>
      <p:bldP spid="42" grpId="0"/>
      <p:bldP spid="42" grpId="1"/>
      <p:bldP spid="46" grpId="0"/>
      <p:bldP spid="46" grpId="1"/>
      <p:bldP spid="47" grpId="0" animBg="1"/>
      <p:bldP spid="47" grpId="1" animBg="1"/>
      <p:bldP spid="57" grpId="0" animBg="1"/>
      <p:bldP spid="57" grpId="1" animBg="1"/>
      <p:bldP spid="69" grpId="0" animBg="1"/>
      <p:bldP spid="69" grpId="1" animBg="1"/>
      <p:bldP spid="73" grpId="0"/>
      <p:bldP spid="73" grpId="1"/>
      <p:bldP spid="75" grpId="0"/>
      <p:bldP spid="75" grpId="1"/>
      <p:bldP spid="51" grpId="0"/>
      <p:bldP spid="51" grpId="1"/>
      <p:bldP spid="53" grpId="0"/>
      <p:bldP spid="53" grpId="1"/>
      <p:bldP spid="5" grpId="0"/>
      <p:bldP spid="5" grpId="1"/>
      <p:bldP spid="7" grpId="0" animBg="1"/>
      <p:bldP spid="7" grpId="1" animBg="1"/>
      <p:bldP spid="12" grpId="0"/>
      <p:bldP spid="12" grpId="1"/>
      <p:bldP spid="21" grpId="0" animBg="1"/>
      <p:bldP spid="21" grpId="1" animBg="1"/>
      <p:bldP spid="23" grpId="0"/>
      <p:bldP spid="23" grpId="1"/>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2" cstate="print">
              <a:biLevel thresh="25000"/>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sp>
        <p:nvSpPr>
          <p:cNvPr id="4103" name="Title 1">
            <a:extLst>
              <a:ext uri="{FF2B5EF4-FFF2-40B4-BE49-F238E27FC236}">
                <a16:creationId xmlns:a16="http://schemas.microsoft.com/office/drawing/2014/main" id="{65FE6D93-D934-9F9F-5EA5-A1E9C370D28C}"/>
              </a:ext>
            </a:extLst>
          </p:cNvPr>
          <p:cNvSpPr txBox="1">
            <a:spLocks/>
          </p:cNvSpPr>
          <p:nvPr/>
        </p:nvSpPr>
        <p:spPr>
          <a:xfrm>
            <a:off x="681271" y="575740"/>
            <a:ext cx="2004199" cy="622031"/>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3200" dirty="0">
                <a:latin typeface="Microsoft JhengHei Light" panose="020B0304030504040204" pitchFamily="34" charset="-120"/>
                <a:ea typeface="Microsoft JhengHei Light" panose="020B0304030504040204" pitchFamily="34" charset="-120"/>
              </a:rPr>
              <a:t>业务价值</a:t>
            </a:r>
            <a:endParaRPr lang="en-US" altLang="zh-CN" sz="2800" dirty="0">
              <a:latin typeface="Microsoft JhengHei Light" panose="020B0304030504040204" pitchFamily="34" charset="-120"/>
              <a:ea typeface="Microsoft JhengHei Light" panose="020B0304030504040204" pitchFamily="34" charset="-120"/>
            </a:endParaRP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5">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6"/>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6"/>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7"/>
            <a:srcRect l="25941" b="-5505"/>
            <a:stretch/>
          </p:blipFill>
          <p:spPr>
            <a:xfrm>
              <a:off x="6115786" y="2957892"/>
              <a:ext cx="1180737" cy="413958"/>
            </a:xfrm>
            <a:prstGeom prst="rect">
              <a:avLst/>
            </a:prstGeom>
          </p:spPr>
        </p:pic>
      </p:gr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29B9EB-984F-12C4-12E7-43F59C57B4BC}"/>
              </a:ext>
            </a:extLst>
          </p:cNvPr>
          <p:cNvSpPr>
            <a:spLocks noGrp="1"/>
          </p:cNvSpPr>
          <p:nvPr>
            <p:ph type="title"/>
          </p:nvPr>
        </p:nvSpPr>
        <p:spPr>
          <a:xfrm>
            <a:off x="588263" y="457200"/>
            <a:ext cx="11018520" cy="553998"/>
          </a:xfrm>
        </p:spPr>
        <p:txBody>
          <a:bodyPr/>
          <a:lstStyle/>
          <a:p>
            <a:r>
              <a:rPr lang="zh-CN" altLang="en-US" dirty="0"/>
              <a:t>我们在尝试解决什么问题？</a:t>
            </a:r>
            <a:endParaRPr lang="en-US" dirty="0"/>
          </a:p>
        </p:txBody>
      </p:sp>
      <p:sp>
        <p:nvSpPr>
          <p:cNvPr id="5" name="Content Placeholder 4">
            <a:extLst>
              <a:ext uri="{FF2B5EF4-FFF2-40B4-BE49-F238E27FC236}">
                <a16:creationId xmlns:a16="http://schemas.microsoft.com/office/drawing/2014/main" id="{0890CD2D-910D-5952-B617-EBBEFE064337}"/>
              </a:ext>
            </a:extLst>
          </p:cNvPr>
          <p:cNvSpPr>
            <a:spLocks noGrp="1"/>
          </p:cNvSpPr>
          <p:nvPr>
            <p:ph sz="quarter" idx="10"/>
          </p:nvPr>
        </p:nvSpPr>
        <p:spPr>
          <a:xfrm>
            <a:off x="590550" y="2682559"/>
            <a:ext cx="11018838" cy="1317284"/>
          </a:xfrm>
        </p:spPr>
        <p:txBody>
          <a:bodyPr/>
          <a:lstStyle/>
          <a:p>
            <a:pPr marL="0" indent="0" algn="ctr">
              <a:buNone/>
            </a:pPr>
            <a:r>
              <a:rPr lang="en-US" b="1" dirty="0" err="1"/>
              <a:t>ChatGPT</a:t>
            </a:r>
            <a:r>
              <a:rPr lang="en-US" b="1" dirty="0"/>
              <a:t> </a:t>
            </a:r>
            <a:r>
              <a:rPr lang="zh-CN" altLang="en-US" dirty="0"/>
              <a:t>是一个了不起的工具</a:t>
            </a:r>
            <a:endParaRPr lang="en-US" dirty="0"/>
          </a:p>
          <a:p>
            <a:pPr marL="0" indent="0" algn="ctr">
              <a:buNone/>
            </a:pPr>
            <a:r>
              <a:rPr lang="zh-CN" altLang="en-US" sz="4800" dirty="0">
                <a:solidFill>
                  <a:schemeClr val="accent1"/>
                </a:solidFill>
              </a:rPr>
              <a:t>企业版 </a:t>
            </a:r>
            <a:r>
              <a:rPr lang="en-US" sz="4800" dirty="0" err="1">
                <a:solidFill>
                  <a:schemeClr val="accent1"/>
                </a:solidFill>
              </a:rPr>
              <a:t>ChatGPT</a:t>
            </a:r>
            <a:r>
              <a:rPr lang="en-US" sz="4800" dirty="0">
                <a:solidFill>
                  <a:schemeClr val="accent1"/>
                </a:solidFill>
              </a:rPr>
              <a:t> </a:t>
            </a:r>
            <a:r>
              <a:rPr lang="zh-CN" altLang="en-US" sz="4800" dirty="0">
                <a:solidFill>
                  <a:schemeClr val="accent1"/>
                </a:solidFill>
              </a:rPr>
              <a:t>是一个整体解决方案</a:t>
            </a:r>
            <a:endParaRPr lang="en-US" sz="4800" dirty="0">
              <a:solidFill>
                <a:schemeClr val="accent1"/>
              </a:solidFill>
            </a:endParaRPr>
          </a:p>
        </p:txBody>
      </p:sp>
    </p:spTree>
    <p:extLst>
      <p:ext uri="{BB962C8B-B14F-4D97-AF65-F5344CB8AC3E}">
        <p14:creationId xmlns:p14="http://schemas.microsoft.com/office/powerpoint/2010/main" val="3838660734"/>
      </p:ext>
    </p:extLst>
  </p:cSld>
  <p:clrMapOvr>
    <a:masterClrMapping/>
  </p:clrMapOvr>
  <p:transition>
    <p:fade/>
  </p:transition>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4B264-81FC-D3FE-8473-E132E118F45B}"/>
              </a:ext>
            </a:extLst>
          </p:cNvPr>
          <p:cNvSpPr>
            <a:spLocks noGrp="1"/>
          </p:cNvSpPr>
          <p:nvPr>
            <p:ph type="title"/>
          </p:nvPr>
        </p:nvSpPr>
        <p:spPr/>
        <p:txBody>
          <a:bodyPr/>
          <a:lstStyle/>
          <a:p>
            <a:r>
              <a:rPr lang="zh-CN" altLang="en-US" dirty="0"/>
              <a:t>企业级</a:t>
            </a:r>
            <a:r>
              <a:rPr lang="en-US" dirty="0"/>
              <a:t> </a:t>
            </a:r>
            <a:r>
              <a:rPr lang="en-US" dirty="0" err="1"/>
              <a:t>ChatGPT</a:t>
            </a:r>
            <a:r>
              <a:rPr lang="en-US" dirty="0"/>
              <a:t> </a:t>
            </a:r>
            <a:r>
              <a:rPr lang="zh-CN" altLang="en-US" dirty="0"/>
              <a:t>路线图</a:t>
            </a:r>
            <a:endParaRPr lang="en-US" dirty="0"/>
          </a:p>
        </p:txBody>
      </p:sp>
      <p:graphicFrame>
        <p:nvGraphicFramePr>
          <p:cNvPr id="7" name="Table 7">
            <a:extLst>
              <a:ext uri="{FF2B5EF4-FFF2-40B4-BE49-F238E27FC236}">
                <a16:creationId xmlns:a16="http://schemas.microsoft.com/office/drawing/2014/main" id="{C526EF61-7362-2D98-5CE2-C1EC1A8D1A86}"/>
              </a:ext>
            </a:extLst>
          </p:cNvPr>
          <p:cNvGraphicFramePr>
            <a:graphicFrameLocks noGrp="1"/>
          </p:cNvGraphicFramePr>
          <p:nvPr/>
        </p:nvGraphicFramePr>
        <p:xfrm>
          <a:off x="557529" y="1436688"/>
          <a:ext cx="11110887" cy="4425570"/>
        </p:xfrm>
        <a:graphic>
          <a:graphicData uri="http://schemas.openxmlformats.org/drawingml/2006/table">
            <a:tbl>
              <a:tblPr firstRow="1" bandRow="1">
                <a:tableStyleId>{5C22544A-7EE6-4342-B048-85BDC9FD1C3A}</a:tableStyleId>
              </a:tblPr>
              <a:tblGrid>
                <a:gridCol w="3697525">
                  <a:extLst>
                    <a:ext uri="{9D8B030D-6E8A-4147-A177-3AD203B41FA5}">
                      <a16:colId xmlns:a16="http://schemas.microsoft.com/office/drawing/2014/main" val="1986072960"/>
                    </a:ext>
                  </a:extLst>
                </a:gridCol>
                <a:gridCol w="7413362">
                  <a:extLst>
                    <a:ext uri="{9D8B030D-6E8A-4147-A177-3AD203B41FA5}">
                      <a16:colId xmlns:a16="http://schemas.microsoft.com/office/drawing/2014/main" val="2896271215"/>
                    </a:ext>
                  </a:extLst>
                </a:gridCol>
              </a:tblGrid>
              <a:tr h="885114">
                <a:tc>
                  <a:txBody>
                    <a:bodyPr/>
                    <a:lstStyle/>
                    <a:p>
                      <a:r>
                        <a:rPr lang="en-US" sz="2400" dirty="0">
                          <a:solidFill>
                            <a:schemeClr val="accent1"/>
                          </a:solidFill>
                        </a:rPr>
                        <a:t>2023</a:t>
                      </a:r>
                      <a:r>
                        <a:rPr lang="zh-CN" altLang="en-US" sz="2400" dirty="0">
                          <a:solidFill>
                            <a:schemeClr val="accent1"/>
                          </a:solidFill>
                        </a:rPr>
                        <a:t>年 </a:t>
                      </a:r>
                      <a:r>
                        <a:rPr lang="en-US" altLang="zh-CN" sz="2400" dirty="0">
                          <a:solidFill>
                            <a:schemeClr val="accent1"/>
                          </a:solidFill>
                        </a:rPr>
                        <a:t>2</a:t>
                      </a:r>
                      <a:r>
                        <a:rPr lang="zh-CN" altLang="en-US" sz="2400" dirty="0">
                          <a:solidFill>
                            <a:schemeClr val="accent1"/>
                          </a:solidFill>
                        </a:rPr>
                        <a:t>月 </a:t>
                      </a:r>
                      <a:r>
                        <a:rPr lang="en-US" altLang="zh-CN" sz="2400" dirty="0">
                          <a:solidFill>
                            <a:schemeClr val="accent1"/>
                          </a:solidFill>
                        </a:rPr>
                        <a:t>21</a:t>
                      </a:r>
                      <a:r>
                        <a:rPr lang="zh-CN" altLang="en-US" sz="2400" dirty="0">
                          <a:solidFill>
                            <a:schemeClr val="accent1"/>
                          </a:solidFill>
                        </a:rPr>
                        <a:t>日</a:t>
                      </a:r>
                      <a:endParaRPr lang="en-US" sz="2400" dirty="0">
                        <a:solidFill>
                          <a:schemeClr val="accent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400" dirty="0" err="1"/>
                        <a:t>ChatGPT</a:t>
                      </a:r>
                      <a:r>
                        <a:rPr lang="en-US" sz="2400" dirty="0"/>
                        <a:t> </a:t>
                      </a:r>
                      <a:r>
                        <a:rPr lang="zh-CN" altLang="en-US" sz="2400" b="0" dirty="0"/>
                        <a:t>在 </a:t>
                      </a:r>
                      <a:r>
                        <a:rPr lang="en-US" sz="2400" b="0" dirty="0"/>
                        <a:t>Azure </a:t>
                      </a:r>
                      <a:r>
                        <a:rPr lang="en-US" sz="2400" b="0" dirty="0" err="1"/>
                        <a:t>OpenAI</a:t>
                      </a:r>
                      <a:r>
                        <a:rPr lang="en-US" sz="2400" b="0" dirty="0"/>
                        <a:t> </a:t>
                      </a:r>
                      <a:r>
                        <a:rPr lang="zh-CN" altLang="en-US" sz="2400" b="0" dirty="0"/>
                        <a:t>发布 </a:t>
                      </a:r>
                      <a:r>
                        <a:rPr lang="en-US" altLang="zh-CN" sz="2400" b="0" dirty="0"/>
                        <a:t>(GA)</a:t>
                      </a:r>
                      <a:endParaRPr lang="en-US" sz="24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1733132"/>
                  </a:ext>
                </a:extLst>
              </a:tr>
              <a:tr h="885114">
                <a:tc>
                  <a:txBody>
                    <a:bodyPr/>
                    <a:lstStyle/>
                    <a:p>
                      <a:pPr marL="0" algn="l" defTabSz="932742" rtl="0" eaLnBrk="1" latinLnBrk="0" hangingPunct="1"/>
                      <a:r>
                        <a:rPr lang="en-US" altLang="zh-CN" sz="2400" b="1" kern="1200" dirty="0">
                          <a:solidFill>
                            <a:schemeClr val="accent1"/>
                          </a:solidFill>
                          <a:latin typeface="+mn-lt"/>
                          <a:ea typeface="+mn-ea"/>
                          <a:cs typeface="+mn-cs"/>
                        </a:rPr>
                        <a:t>2023</a:t>
                      </a:r>
                      <a:r>
                        <a:rPr lang="zh-CN" altLang="en-US" sz="2400" b="1" kern="1200" dirty="0">
                          <a:solidFill>
                            <a:schemeClr val="accent1"/>
                          </a:solidFill>
                          <a:latin typeface="+mn-lt"/>
                          <a:ea typeface="+mn-ea"/>
                          <a:cs typeface="+mn-cs"/>
                        </a:rPr>
                        <a:t>年 </a:t>
                      </a:r>
                      <a:r>
                        <a:rPr lang="en-US" altLang="zh-CN" sz="2400" b="1" kern="1200" dirty="0">
                          <a:solidFill>
                            <a:schemeClr val="accent1"/>
                          </a:solidFill>
                          <a:latin typeface="+mn-lt"/>
                          <a:ea typeface="+mn-ea"/>
                          <a:cs typeface="+mn-cs"/>
                        </a:rPr>
                        <a:t>3</a:t>
                      </a:r>
                      <a:r>
                        <a:rPr lang="zh-CN" altLang="en-US" sz="2400" b="1" kern="1200" dirty="0">
                          <a:solidFill>
                            <a:schemeClr val="accent1"/>
                          </a:solidFill>
                          <a:latin typeface="+mn-lt"/>
                          <a:ea typeface="+mn-ea"/>
                          <a:cs typeface="+mn-cs"/>
                        </a:rPr>
                        <a:t>月
</a:t>
                      </a:r>
                      <a:endParaRPr lang="en-US" sz="2400" b="1" kern="1200" dirty="0">
                        <a:solidFill>
                          <a:schemeClr val="accen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32742" rtl="0" eaLnBrk="1" latinLnBrk="0" hangingPunct="1"/>
                      <a:r>
                        <a:rPr lang="zh-CN" altLang="en-US" sz="2400" b="0" kern="1200" dirty="0">
                          <a:solidFill>
                            <a:schemeClr val="lt1"/>
                          </a:solidFill>
                          <a:latin typeface="+mn-lt"/>
                          <a:ea typeface="+mn-ea"/>
                          <a:cs typeface="+mn-cs"/>
                        </a:rPr>
                        <a:t>发表</a:t>
                      </a:r>
                      <a:r>
                        <a:rPr lang="en-US" sz="2400" b="1" kern="1200" dirty="0">
                          <a:solidFill>
                            <a:schemeClr val="lt1"/>
                          </a:solidFill>
                          <a:latin typeface="+mn-lt"/>
                          <a:ea typeface="+mn-ea"/>
                          <a:cs typeface="+mn-cs"/>
                        </a:rPr>
                        <a:t> </a:t>
                      </a:r>
                      <a:r>
                        <a:rPr lang="zh-CN" altLang="en-US" sz="2400" b="1" kern="1200" dirty="0">
                          <a:solidFill>
                            <a:schemeClr val="lt1"/>
                          </a:solidFill>
                          <a:latin typeface="+mn-lt"/>
                          <a:ea typeface="+mn-ea"/>
                          <a:cs typeface="+mn-cs"/>
                        </a:rPr>
                        <a:t>企业版</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ChatGPT</a:t>
                      </a:r>
                      <a:r>
                        <a:rPr lang="en-US" sz="2400" b="1" kern="1200" dirty="0">
                          <a:solidFill>
                            <a:schemeClr val="lt1"/>
                          </a:solidFill>
                          <a:latin typeface="+mn-lt"/>
                          <a:ea typeface="+mn-ea"/>
                          <a:cs typeface="+mn-cs"/>
                        </a:rPr>
                        <a:t> </a:t>
                      </a:r>
                      <a:r>
                        <a:rPr lang="zh-CN" altLang="en-US" sz="2400" b="1" kern="1200" dirty="0">
                          <a:solidFill>
                            <a:schemeClr val="lt1"/>
                          </a:solidFill>
                          <a:latin typeface="+mn-lt"/>
                          <a:ea typeface="+mn-ea"/>
                          <a:cs typeface="+mn-cs"/>
                        </a:rPr>
                        <a:t>参考架构</a:t>
                      </a:r>
                      <a:endParaRPr lang="en-US"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9140355"/>
                  </a:ext>
                </a:extLst>
              </a:tr>
              <a:tr h="885114">
                <a:tc>
                  <a:txBody>
                    <a:bodyPr/>
                    <a:lstStyle/>
                    <a:p>
                      <a:pPr marL="0" algn="l" defTabSz="932742" rtl="0" eaLnBrk="1" latinLnBrk="0" hangingPunct="1"/>
                      <a:r>
                        <a:rPr lang="en-US" sz="2400" b="1" kern="1200" dirty="0">
                          <a:solidFill>
                            <a:schemeClr val="accent1"/>
                          </a:solidFill>
                          <a:latin typeface="+mn-lt"/>
                          <a:ea typeface="+mn-ea"/>
                          <a:cs typeface="+mn-cs"/>
                        </a:rPr>
                        <a:t>2023</a:t>
                      </a:r>
                      <a:r>
                        <a:rPr lang="zh-CN" altLang="en-US" sz="2400" b="1" kern="1200" dirty="0">
                          <a:solidFill>
                            <a:schemeClr val="accent1"/>
                          </a:solidFill>
                          <a:latin typeface="+mn-lt"/>
                          <a:ea typeface="+mn-ea"/>
                          <a:cs typeface="+mn-cs"/>
                        </a:rPr>
                        <a:t>年 </a:t>
                      </a:r>
                      <a:r>
                        <a:rPr lang="en-US" altLang="zh-CN" sz="2400" b="1" kern="1200" dirty="0">
                          <a:solidFill>
                            <a:schemeClr val="accent1"/>
                          </a:solidFill>
                          <a:latin typeface="+mn-lt"/>
                          <a:ea typeface="+mn-ea"/>
                          <a:cs typeface="+mn-cs"/>
                        </a:rPr>
                        <a:t>5</a:t>
                      </a:r>
                      <a:r>
                        <a:rPr lang="zh-CN" altLang="en-US" sz="2400" b="1" kern="1200" dirty="0">
                          <a:solidFill>
                            <a:schemeClr val="accent1"/>
                          </a:solidFill>
                          <a:latin typeface="+mn-lt"/>
                          <a:ea typeface="+mn-ea"/>
                          <a:cs typeface="+mn-cs"/>
                        </a:rPr>
                        <a:t>月</a:t>
                      </a:r>
                      <a:r>
                        <a:rPr lang="en-US" sz="2400" b="1" kern="1200" dirty="0">
                          <a:solidFill>
                            <a:schemeClr val="accent1"/>
                          </a:solidFill>
                          <a:latin typeface="+mn-lt"/>
                          <a:ea typeface="+mn-ea"/>
                          <a:cs typeface="+mn-cs"/>
                        </a:rPr>
                        <a:t> (Build</a:t>
                      </a:r>
                      <a:r>
                        <a:rPr lang="zh-CN" altLang="en-US" sz="2400" b="1" kern="1200" dirty="0">
                          <a:solidFill>
                            <a:schemeClr val="accent1"/>
                          </a:solidFill>
                          <a:latin typeface="+mn-lt"/>
                          <a:ea typeface="+mn-ea"/>
                          <a:cs typeface="+mn-cs"/>
                        </a:rPr>
                        <a:t>大会</a:t>
                      </a:r>
                      <a:r>
                        <a:rPr lang="en-US" sz="2400" b="1" kern="1200" dirty="0">
                          <a:solidFill>
                            <a:schemeClr val="accent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32742" rtl="0" eaLnBrk="1" latinLnBrk="0" hangingPunct="1"/>
                      <a:r>
                        <a:rPr lang="zh-CN" altLang="en-US" sz="2400" b="1" kern="1200" dirty="0">
                          <a:solidFill>
                            <a:schemeClr val="lt1"/>
                          </a:solidFill>
                          <a:latin typeface="+mn-lt"/>
                          <a:ea typeface="+mn-ea"/>
                          <a:cs typeface="+mn-cs"/>
                        </a:rPr>
                        <a:t>发布企业版</a:t>
                      </a:r>
                      <a:r>
                        <a:rPr lang="en-US" sz="2400" b="1" kern="1200" dirty="0">
                          <a:solidFill>
                            <a:schemeClr val="lt1"/>
                          </a:solidFill>
                          <a:latin typeface="+mn-lt"/>
                          <a:ea typeface="+mn-ea"/>
                          <a:cs typeface="+mn-cs"/>
                        </a:rPr>
                        <a:t> </a:t>
                      </a:r>
                      <a:r>
                        <a:rPr lang="en-US" sz="2400" b="1" kern="1200" dirty="0" err="1">
                          <a:solidFill>
                            <a:schemeClr val="lt1"/>
                          </a:solidFill>
                          <a:latin typeface="+mn-lt"/>
                          <a:ea typeface="+mn-ea"/>
                          <a:cs typeface="+mn-cs"/>
                        </a:rPr>
                        <a:t>ChatGPT</a:t>
                      </a:r>
                      <a:r>
                        <a:rPr lang="en-US" sz="2400" b="1" kern="1200" dirty="0">
                          <a:solidFill>
                            <a:schemeClr val="lt1"/>
                          </a:solidFill>
                          <a:latin typeface="+mn-lt"/>
                          <a:ea typeface="+mn-ea"/>
                          <a:cs typeface="+mn-cs"/>
                        </a:rPr>
                        <a:t> </a:t>
                      </a:r>
                      <a:r>
                        <a:rPr lang="zh-CN" altLang="en-US" sz="2400" b="1" kern="1200" dirty="0">
                          <a:solidFill>
                            <a:schemeClr val="lt1"/>
                          </a:solidFill>
                          <a:latin typeface="+mn-lt"/>
                          <a:ea typeface="+mn-ea"/>
                          <a:cs typeface="+mn-cs"/>
                        </a:rPr>
                        <a:t>架构 </a:t>
                      </a:r>
                      <a:r>
                        <a:rPr lang="en-US" sz="2400" b="0" kern="1200" dirty="0">
                          <a:solidFill>
                            <a:schemeClr val="lt1"/>
                          </a:solidFill>
                          <a:latin typeface="+mn-lt"/>
                          <a:ea typeface="+mn-ea"/>
                          <a:cs typeface="+mn-cs"/>
                        </a:rPr>
                        <a:t>(</a:t>
                      </a:r>
                      <a:r>
                        <a:rPr lang="zh-CN" altLang="en-US" sz="2400" b="0" kern="1200" dirty="0">
                          <a:solidFill>
                            <a:schemeClr val="lt1"/>
                          </a:solidFill>
                          <a:latin typeface="+mn-lt"/>
                          <a:ea typeface="+mn-ea"/>
                          <a:cs typeface="+mn-cs"/>
                        </a:rPr>
                        <a:t>及已上线的早期用户</a:t>
                      </a:r>
                      <a:r>
                        <a:rPr lang="en-US" sz="2400" b="0" kern="1200" dirty="0">
                          <a:solidFill>
                            <a:schemeClr val="lt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9186594"/>
                  </a:ext>
                </a:extLst>
              </a:tr>
              <a:tr h="885114">
                <a:tc>
                  <a:txBody>
                    <a:bodyPr/>
                    <a:lstStyle/>
                    <a:p>
                      <a:pPr marL="0" algn="l" defTabSz="932742" rtl="0" eaLnBrk="1" latinLnBrk="0" hangingPunct="1"/>
                      <a:r>
                        <a:rPr lang="en-US" sz="2400" b="1" kern="1200" dirty="0">
                          <a:solidFill>
                            <a:schemeClr val="accent1"/>
                          </a:solidFill>
                          <a:latin typeface="+mn-lt"/>
                          <a:ea typeface="+mn-ea"/>
                          <a:cs typeface="+mn-cs"/>
                        </a:rPr>
                        <a:t>2023</a:t>
                      </a:r>
                      <a:r>
                        <a:rPr lang="zh-CN" altLang="en-US" sz="2400" b="1" kern="1200" dirty="0">
                          <a:solidFill>
                            <a:schemeClr val="accent1"/>
                          </a:solidFill>
                          <a:latin typeface="+mn-lt"/>
                          <a:ea typeface="+mn-ea"/>
                          <a:cs typeface="+mn-cs"/>
                        </a:rPr>
                        <a:t>年 </a:t>
                      </a:r>
                      <a:r>
                        <a:rPr lang="en-US" altLang="zh-CN" sz="2400" b="1" kern="1200" dirty="0">
                          <a:solidFill>
                            <a:schemeClr val="accent1"/>
                          </a:solidFill>
                          <a:latin typeface="+mn-lt"/>
                          <a:ea typeface="+mn-ea"/>
                          <a:cs typeface="+mn-cs"/>
                        </a:rPr>
                        <a:t>4</a:t>
                      </a:r>
                      <a:r>
                        <a:rPr lang="zh-CN" altLang="en-US" sz="2400" b="1" kern="1200" dirty="0">
                          <a:solidFill>
                            <a:schemeClr val="accent1"/>
                          </a:solidFill>
                          <a:latin typeface="+mn-lt"/>
                          <a:ea typeface="+mn-ea"/>
                          <a:cs typeface="+mn-cs"/>
                        </a:rPr>
                        <a:t>月</a:t>
                      </a:r>
                      <a:r>
                        <a:rPr lang="en-US" altLang="zh-CN" sz="2400" b="1" kern="1200" dirty="0">
                          <a:solidFill>
                            <a:schemeClr val="accent1"/>
                          </a:solidFill>
                          <a:latin typeface="+mn-lt"/>
                          <a:ea typeface="+mn-ea"/>
                          <a:cs typeface="+mn-cs"/>
                        </a:rPr>
                        <a:t>~10</a:t>
                      </a:r>
                      <a:r>
                        <a:rPr lang="zh-CN" altLang="en-US" sz="2400" b="1" kern="1200" dirty="0">
                          <a:solidFill>
                            <a:schemeClr val="accent1"/>
                          </a:solidFill>
                          <a:latin typeface="+mn-lt"/>
                          <a:ea typeface="+mn-ea"/>
                          <a:cs typeface="+mn-cs"/>
                        </a:rPr>
                        <a:t>月</a:t>
                      </a:r>
                      <a:r>
                        <a:rPr lang="en-US" sz="2400" b="1" kern="1200" dirty="0">
                          <a:solidFill>
                            <a:schemeClr val="accent1"/>
                          </a:solidFill>
                          <a:latin typeface="+mn-lt"/>
                          <a:ea typeface="+mn-ea"/>
                          <a:cs typeface="+mn-cs"/>
                        </a:rPr>
                        <a:t> (Gallium)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32742" rtl="0" eaLnBrk="1" latinLnBrk="0" hangingPunct="1"/>
                      <a:r>
                        <a:rPr lang="zh-CN" altLang="en-US" sz="2400" b="1" kern="1200" dirty="0">
                          <a:solidFill>
                            <a:schemeClr val="lt1"/>
                          </a:solidFill>
                          <a:latin typeface="+mn-lt"/>
                          <a:ea typeface="+mn-ea"/>
                          <a:cs typeface="+mn-cs"/>
                        </a:rPr>
                        <a:t>打造</a:t>
                      </a:r>
                      <a:r>
                        <a:rPr lang="en-US" sz="2400" b="1" kern="1200" dirty="0">
                          <a:solidFill>
                            <a:schemeClr val="lt1"/>
                          </a:solidFill>
                          <a:latin typeface="+mn-lt"/>
                          <a:ea typeface="+mn-ea"/>
                          <a:cs typeface="+mn-cs"/>
                        </a:rPr>
                        <a:t> Unified Enterprise </a:t>
                      </a:r>
                      <a:r>
                        <a:rPr lang="en-US" sz="2400" b="1" kern="1200" dirty="0" err="1">
                          <a:solidFill>
                            <a:schemeClr val="lt1"/>
                          </a:solidFill>
                          <a:latin typeface="+mn-lt"/>
                          <a:ea typeface="+mn-ea"/>
                          <a:cs typeface="+mn-cs"/>
                        </a:rPr>
                        <a:t>ChatGPT</a:t>
                      </a:r>
                      <a:r>
                        <a:rPr lang="en-US" sz="2400" b="1" kern="1200" dirty="0">
                          <a:solidFill>
                            <a:schemeClr val="lt1"/>
                          </a:solidFill>
                          <a:latin typeface="+mn-lt"/>
                          <a:ea typeface="+mn-ea"/>
                          <a:cs typeface="+mn-cs"/>
                        </a:rPr>
                        <a:t> </a:t>
                      </a:r>
                      <a:r>
                        <a:rPr lang="zh-CN" altLang="en-US" sz="2400" b="1" kern="1200" dirty="0">
                          <a:solidFill>
                            <a:schemeClr val="lt1"/>
                          </a:solidFill>
                          <a:latin typeface="+mn-lt"/>
                          <a:ea typeface="+mn-ea"/>
                          <a:cs typeface="+mn-cs"/>
                        </a:rPr>
                        <a:t>服务</a:t>
                      </a:r>
                      <a:endParaRPr lang="en-US"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8372798"/>
                  </a:ext>
                </a:extLst>
              </a:tr>
              <a:tr h="885114">
                <a:tc>
                  <a:txBody>
                    <a:bodyPr/>
                    <a:lstStyle/>
                    <a:p>
                      <a:pPr marL="0" algn="l" defTabSz="932742" rtl="0" eaLnBrk="1" latinLnBrk="0" hangingPunct="1"/>
                      <a:r>
                        <a:rPr lang="en-US" sz="2400" b="1" kern="1200" dirty="0">
                          <a:solidFill>
                            <a:schemeClr val="accent1"/>
                          </a:solidFill>
                          <a:latin typeface="+mn-lt"/>
                          <a:ea typeface="+mn-ea"/>
                          <a:cs typeface="+mn-cs"/>
                        </a:rPr>
                        <a:t>2023</a:t>
                      </a:r>
                      <a:r>
                        <a:rPr lang="zh-CN" altLang="en-US" sz="2400" b="1" kern="1200" dirty="0">
                          <a:solidFill>
                            <a:schemeClr val="accent1"/>
                          </a:solidFill>
                          <a:latin typeface="+mn-lt"/>
                          <a:ea typeface="+mn-ea"/>
                          <a:cs typeface="+mn-cs"/>
                        </a:rPr>
                        <a:t>年 </a:t>
                      </a:r>
                      <a:r>
                        <a:rPr lang="en-US" altLang="zh-CN" sz="2400" b="1" kern="1200" dirty="0">
                          <a:solidFill>
                            <a:schemeClr val="accent1"/>
                          </a:solidFill>
                          <a:latin typeface="+mn-lt"/>
                          <a:ea typeface="+mn-ea"/>
                          <a:cs typeface="+mn-cs"/>
                        </a:rPr>
                        <a:t>11</a:t>
                      </a:r>
                      <a:r>
                        <a:rPr lang="zh-CN" altLang="en-US" sz="2400" b="1" kern="1200" dirty="0">
                          <a:solidFill>
                            <a:schemeClr val="accent1"/>
                          </a:solidFill>
                          <a:latin typeface="+mn-lt"/>
                          <a:ea typeface="+mn-ea"/>
                          <a:cs typeface="+mn-cs"/>
                        </a:rPr>
                        <a:t>月</a:t>
                      </a:r>
                      <a:r>
                        <a:rPr lang="en-US" sz="2400" b="1" kern="1200" dirty="0">
                          <a:solidFill>
                            <a:schemeClr val="accent1"/>
                          </a:solidFill>
                          <a:latin typeface="+mn-lt"/>
                          <a:ea typeface="+mn-ea"/>
                          <a:cs typeface="+mn-cs"/>
                        </a:rPr>
                        <a:t> (Ignite</a:t>
                      </a:r>
                      <a:r>
                        <a:rPr lang="zh-CN" altLang="en-US" sz="2400" b="1" kern="1200" dirty="0">
                          <a:solidFill>
                            <a:schemeClr val="accent1"/>
                          </a:solidFill>
                          <a:latin typeface="+mn-lt"/>
                          <a:ea typeface="+mn-ea"/>
                          <a:cs typeface="+mn-cs"/>
                        </a:rPr>
                        <a:t>大会</a:t>
                      </a:r>
                      <a:r>
                        <a:rPr lang="en-US" sz="2400" b="1" kern="1200" dirty="0">
                          <a:solidFill>
                            <a:schemeClr val="accent1"/>
                          </a:solidFill>
                          <a:latin typeface="+mn-lt"/>
                          <a:ea typeface="+mn-ea"/>
                          <a:cs typeface="+mn-cs"/>
                        </a:rPr>
                        <a:t>) </a:t>
                      </a:r>
                      <a:r>
                        <a:rPr lang="zh-CN" altLang="en-US" sz="2400" b="1" kern="1200" dirty="0">
                          <a:solidFill>
                            <a:schemeClr val="accent1"/>
                          </a:solidFill>
                          <a:latin typeface="+mn-lt"/>
                          <a:ea typeface="+mn-ea"/>
                          <a:cs typeface="+mn-cs"/>
                        </a:rPr>
                        <a:t>或更早</a:t>
                      </a:r>
                      <a:endParaRPr lang="en-US" sz="2400" b="1" kern="1200" dirty="0">
                        <a:solidFill>
                          <a:schemeClr val="accen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32742" rtl="0" eaLnBrk="1" latinLnBrk="0" hangingPunct="1"/>
                      <a:r>
                        <a:rPr lang="zh-CN" altLang="en-US" sz="2400" b="1" kern="1200" dirty="0">
                          <a:solidFill>
                            <a:schemeClr val="lt1"/>
                          </a:solidFill>
                          <a:latin typeface="+mn-lt"/>
                          <a:ea typeface="+mn-ea"/>
                          <a:cs typeface="+mn-cs"/>
                        </a:rPr>
                        <a:t>发布企业版 </a:t>
                      </a:r>
                      <a:r>
                        <a:rPr lang="en-US" sz="2400" b="1" kern="1200" dirty="0" err="1">
                          <a:solidFill>
                            <a:schemeClr val="lt1"/>
                          </a:solidFill>
                          <a:latin typeface="+mn-lt"/>
                          <a:ea typeface="+mn-ea"/>
                          <a:cs typeface="+mn-cs"/>
                        </a:rPr>
                        <a:t>ChatGPT</a:t>
                      </a:r>
                      <a:r>
                        <a:rPr lang="en-US" sz="2400" b="1" kern="1200" dirty="0">
                          <a:solidFill>
                            <a:schemeClr val="lt1"/>
                          </a:solidFill>
                          <a:latin typeface="+mn-lt"/>
                          <a:ea typeface="+mn-ea"/>
                          <a:cs typeface="+mn-cs"/>
                        </a:rPr>
                        <a:t> </a:t>
                      </a:r>
                      <a:r>
                        <a:rPr lang="zh-CN" altLang="en-US" sz="2400" b="1" kern="1200" dirty="0">
                          <a:solidFill>
                            <a:schemeClr val="lt1"/>
                          </a:solidFill>
                          <a:latin typeface="+mn-lt"/>
                          <a:ea typeface="+mn-ea"/>
                          <a:cs typeface="+mn-cs"/>
                        </a:rPr>
                        <a:t>服务</a:t>
                      </a:r>
                      <a:endParaRPr lang="en-US" sz="2400" b="1" kern="1200" dirty="0">
                        <a:solidFill>
                          <a:schemeClr val="lt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79439945"/>
                  </a:ext>
                </a:extLst>
              </a:tr>
            </a:tbl>
          </a:graphicData>
        </a:graphic>
      </p:graphicFrame>
      <p:sp>
        <p:nvSpPr>
          <p:cNvPr id="3" name="文本框 2">
            <a:extLst>
              <a:ext uri="{FF2B5EF4-FFF2-40B4-BE49-F238E27FC236}">
                <a16:creationId xmlns:a16="http://schemas.microsoft.com/office/drawing/2014/main" id="{EE7E9315-F234-0633-FE2B-67FBCDC66AF5}"/>
              </a:ext>
            </a:extLst>
          </p:cNvPr>
          <p:cNvSpPr txBox="1"/>
          <p:nvPr/>
        </p:nvSpPr>
        <p:spPr>
          <a:xfrm>
            <a:off x="1137138" y="6295292"/>
            <a:ext cx="5310554" cy="246221"/>
          </a:xfrm>
          <a:prstGeom prst="rect">
            <a:avLst/>
          </a:prstGeom>
          <a:noFill/>
        </p:spPr>
        <p:txBody>
          <a:bodyPr wrap="square" lIns="0" tIns="0" rIns="0" bIns="0" rtlCol="0">
            <a:spAutoFit/>
          </a:bodyPr>
          <a:lstStyle/>
          <a:p>
            <a:pPr algn="l"/>
            <a:r>
              <a:rPr kumimoji="1" lang="en-US" altLang="zh-CN" sz="1600" dirty="0">
                <a:gradFill>
                  <a:gsLst>
                    <a:gs pos="2917">
                      <a:schemeClr val="tx1"/>
                    </a:gs>
                    <a:gs pos="30000">
                      <a:schemeClr val="tx1"/>
                    </a:gs>
                  </a:gsLst>
                  <a:lin ang="5400000" scaled="0"/>
                </a:gradFill>
              </a:rPr>
              <a:t>*</a:t>
            </a:r>
            <a:r>
              <a:rPr kumimoji="1" lang="zh-CN" altLang="en-US" sz="1600" dirty="0">
                <a:gradFill>
                  <a:gsLst>
                    <a:gs pos="2917">
                      <a:schemeClr val="tx1"/>
                    </a:gs>
                    <a:gs pos="30000">
                      <a:schemeClr val="tx1"/>
                    </a:gs>
                  </a:gsLst>
                  <a:lin ang="5400000" scaled="0"/>
                </a:gradFill>
              </a:rPr>
              <a:t>可能会因为各种因素导致时间变化</a:t>
            </a:r>
          </a:p>
        </p:txBody>
      </p:sp>
    </p:spTree>
    <p:extLst>
      <p:ext uri="{BB962C8B-B14F-4D97-AF65-F5344CB8AC3E}">
        <p14:creationId xmlns:p14="http://schemas.microsoft.com/office/powerpoint/2010/main" val="1197075196"/>
      </p:ext>
    </p:extLst>
  </p:cSld>
  <p:clrMapOvr>
    <a:masterClrMapping/>
  </p:clrMapOvr>
  <p:transition>
    <p:fade/>
  </p:transition>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1" y="5762942"/>
            <a:ext cx="1430077"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机器学习平台</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lvl="0" defTabSz="666598">
              <a:defRPr/>
            </a:pPr>
            <a:r>
              <a:rPr lang="zh-CN" altLang="en-US" sz="1400" b="1" kern="0">
                <a:solidFill>
                  <a:srgbClr val="50E6FF"/>
                </a:solidFill>
                <a:latin typeface="Segoe UI Semibold" panose="020B0502040204020203" pitchFamily="34" charset="0"/>
                <a:ea typeface="Arial" charset="0"/>
                <a:cs typeface="Segoe UI Semibold" panose="020B0502040204020203" pitchFamily="34" charset="0"/>
              </a:rPr>
              <a:t>可定制的 </a:t>
            </a:r>
            <a:r>
              <a:rPr lang="en-US" sz="1400" b="1" kern="0">
                <a:solidFill>
                  <a:srgbClr val="50E6FF"/>
                </a:solidFill>
                <a:latin typeface="Segoe UI Semibold" panose="020B0502040204020203" pitchFamily="34" charset="0"/>
                <a:ea typeface="Arial" charset="0"/>
                <a:cs typeface="Segoe UI Semibold" panose="020B0502040204020203" pitchFamily="34" charset="0"/>
              </a:rPr>
              <a:t>AI </a:t>
            </a:r>
            <a:r>
              <a:rPr lang="zh-CN" altLang="en-US" sz="1400" b="1" kern="0">
                <a:solidFill>
                  <a:srgbClr val="50E6FF"/>
                </a:solidFill>
                <a:latin typeface="Segoe UI Semibold" panose="020B0502040204020203" pitchFamily="34" charset="0"/>
                <a:ea typeface="Arial" charset="0"/>
                <a:cs typeface="Segoe UI Semibold" panose="020B0502040204020203" pitchFamily="34" charset="0"/>
              </a:rPr>
              <a:t>模型</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lvl="0" defTabSz="666598">
              <a:defRPr/>
            </a:pPr>
            <a:r>
              <a:rPr lang="zh-CN" altLang="en-US" sz="1000" kern="0">
                <a:solidFill>
                  <a:srgbClr val="50E6FF"/>
                </a:solidFill>
                <a:ea typeface="Arial" charset="0"/>
                <a:cs typeface="Segoe UI" panose="020B0502040204020203" pitchFamily="34" charset="0"/>
              </a:rPr>
              <a:t>认知服务</a:t>
            </a:r>
            <a:endPar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endParaRP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基于场景的服务</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应用 </a:t>
            </a:r>
            <a:r>
              <a:rPr kumimoji="0" lang="en-US" altLang="zh-CN"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a:t>
            </a:r>
            <a:r>
              <a:rPr kumimoji="0" lang="zh-CN" alt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服务</a:t>
            </a:r>
            <a:endPar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endParaRP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应用平台</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lvl="0" defTabSz="666598">
              <a:defRPr/>
            </a:pPr>
            <a:r>
              <a:rPr lang="en-US" altLang="zh-CN" sz="1000" kern="0">
                <a:solidFill>
                  <a:srgbClr val="50E6FF"/>
                </a:solidFill>
                <a:ea typeface="Arial" charset="0"/>
                <a:cs typeface="Segoe UI" panose="020B0502040204020203" pitchFamily="34" charset="0"/>
              </a:rPr>
              <a:t>AI </a:t>
            </a:r>
            <a:r>
              <a:rPr lang="zh-CN" altLang="en-US" sz="1000" kern="0">
                <a:solidFill>
                  <a:srgbClr val="50E6FF"/>
                </a:solidFill>
                <a:ea typeface="Arial" charset="0"/>
                <a:cs typeface="Segoe UI" panose="020B0502040204020203" pitchFamily="34" charset="0"/>
              </a:rPr>
              <a:t>生成器</a:t>
            </a:r>
            <a:endParaRPr lang="en-US" altLang="zh-CN" sz="1000" kern="0">
              <a:solidFill>
                <a:srgbClr val="50E6FF"/>
              </a:solidFill>
              <a:ea typeface="Arial" charset="0"/>
              <a:cs typeface="Segoe UI" panose="020B0502040204020203" pitchFamily="34" charset="0"/>
            </a:endParaRP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应用</a:t>
            </a:r>
            <a:endPar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endParaRP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936908" y="5478207"/>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1879471" cy="413948"/>
            <a:chOff x="5766897" y="4951100"/>
            <a:chExt cx="1879471"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601210" y="5130947"/>
              <a:ext cx="104515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a:t>
              </a:r>
              <a:r>
                <a:rPr kumimoji="0" lang="zh-CN" altLang="en-US" sz="1200" b="0" i="0" u="none" strike="noStrike" kern="0" cap="none" spc="0" normalizeH="0" baseline="0" noProof="0">
                  <a:ln>
                    <a:noFill/>
                  </a:ln>
                  <a:solidFill>
                    <a:srgbClr val="FFFFFF"/>
                  </a:solidFill>
                  <a:effectLst/>
                  <a:uLnTx/>
                  <a:uFillTx/>
                  <a:latin typeface="Segoe UI"/>
                  <a:ea typeface="+mn-ea"/>
                  <a:cs typeface="+mn-cs"/>
                </a:rPr>
                <a:t>机器学习</a:t>
              </a:r>
              <a:endParaRPr kumimoji="0" lang="en-US" sz="1200" b="0" i="0" u="none" strike="noStrike" kern="0" cap="none" spc="0" normalizeH="0" baseline="0" noProof="0">
                <a:ln>
                  <a:noFill/>
                </a:ln>
                <a:solidFill>
                  <a:srgbClr val="FFFFFF"/>
                </a:solidFill>
                <a:effectLst/>
                <a:uLnTx/>
                <a:uFillTx/>
                <a:latin typeface="Segoe UI"/>
                <a:ea typeface="+mn-ea"/>
                <a:cs typeface="+mn-cs"/>
              </a:endParaRP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6" y="5002003"/>
            <a:ext cx="488916" cy="184666"/>
          </a:xfrm>
          <a:prstGeom prst="rect">
            <a:avLst/>
          </a:prstGeom>
          <a:noFill/>
        </p:spPr>
        <p:txBody>
          <a:bodyPr wrap="none" lIns="0" tIns="0" rIns="0" bIns="0" rtlCol="0">
            <a:spAutoFit/>
          </a:bodyPr>
          <a:lstStyle/>
          <a:p>
            <a:pPr lvl="0" algn="ctr">
              <a:defRPr/>
            </a:pPr>
            <a:r>
              <a:rPr lang="en-US" altLang="zh-CN" sz="1200" kern="0">
                <a:solidFill>
                  <a:srgbClr val="FFFFFF"/>
                </a:solidFill>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1" y="5002003"/>
            <a:ext cx="665247" cy="184666"/>
          </a:xfrm>
          <a:prstGeom prst="rect">
            <a:avLst/>
          </a:prstGeom>
          <a:noFill/>
        </p:spPr>
        <p:txBody>
          <a:bodyPr wrap="none" lIns="0" tIns="0" rIns="0" bIns="0" rtlCol="0">
            <a:spAutoFit/>
          </a:bodyPr>
          <a:lstStyle/>
          <a:p>
            <a:pPr lvl="0" algn="ctr">
              <a:defRPr/>
            </a:pPr>
            <a:r>
              <a:rPr lang="en-US" altLang="zh-CN" sz="1200" kern="0">
                <a:solidFill>
                  <a:srgbClr val="FFFFFF"/>
                </a:solidFill>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2" y="5002003"/>
            <a:ext cx="573875" cy="184666"/>
          </a:xfrm>
          <a:prstGeom prst="rect">
            <a:avLst/>
          </a:prstGeom>
          <a:noFill/>
        </p:spPr>
        <p:txBody>
          <a:bodyPr wrap="none" lIns="0" tIns="0" rIns="0" bIns="0" rtlCol="0">
            <a:spAutoFit/>
          </a:bodyPr>
          <a:lstStyle/>
          <a:p>
            <a:pPr lvl="0" algn="ctr">
              <a:defRPr/>
            </a:pPr>
            <a:r>
              <a:rPr lang="en-US" altLang="zh-CN" sz="1200" kern="0">
                <a:solidFill>
                  <a:srgbClr val="FFFFFF"/>
                </a:solidFill>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lvl="0" algn="ctr">
              <a:defRPr/>
            </a:pPr>
            <a:r>
              <a:rPr lang="en-US" altLang="zh-CN" sz="1200" kern="0" err="1">
                <a:solidFill>
                  <a:srgbClr val="FFFFFF"/>
                </a:solidFill>
              </a:rPr>
              <a:t>OpenAI</a:t>
            </a:r>
            <a:r>
              <a:rPr lang="en-US" altLang="zh-CN" sz="1200" kern="0">
                <a:solidFill>
                  <a:srgbClr val="FFFFFF"/>
                </a:solidFill>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917734"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lvl="0" algn="ctr" defTabSz="740664">
                <a:lnSpc>
                  <a:spcPct val="90000"/>
                </a:lnSpc>
                <a:defRPr/>
              </a:pPr>
              <a:r>
                <a:rPr lang="zh-CN" altLang="en-US" sz="1050" kern="0">
                  <a:solidFill>
                    <a:prstClr val="white"/>
                  </a:solidFill>
                  <a:latin typeface="Segoe UI Semibold"/>
                </a:rPr>
                <a:t>开发者和数据科学家</a:t>
              </a:r>
              <a:endParaRPr kumimoji="0" lang="en-US" sz="1050" b="0" i="0" u="none" strike="noStrike" kern="0" cap="none" spc="0" normalizeH="0" baseline="0" noProof="0">
                <a:ln>
                  <a:noFill/>
                </a:ln>
                <a:solidFill>
                  <a:prstClr val="white"/>
                </a:solidFill>
                <a:effectLst/>
                <a:uLnTx/>
                <a:uFillTx/>
                <a:latin typeface="Segoe UI Semibold"/>
                <a:ea typeface="+mn-ea"/>
                <a:cs typeface="+mn-cs"/>
              </a:endParaRP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533384"/>
            <a:chOff x="10065332" y="1702953"/>
            <a:chExt cx="596912" cy="53338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14542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lang="zh-CN" altLang="en-US" sz="1050" kern="0" noProof="0">
                  <a:solidFill>
                    <a:prstClr val="white"/>
                  </a:solidFill>
                  <a:latin typeface="Segoe UI Semibold"/>
                </a:rPr>
                <a:t>商业用户</a:t>
              </a:r>
              <a:endParaRPr kumimoji="0" lang="en-US" sz="1050" b="0" i="0" u="none" strike="noStrike" kern="0" cap="none" spc="0" normalizeH="0" baseline="0" noProof="0">
                <a:ln>
                  <a:noFill/>
                </a:ln>
                <a:solidFill>
                  <a:prstClr val="white"/>
                </a:solidFill>
                <a:effectLst/>
                <a:uLnTx/>
                <a:uFillTx/>
                <a:latin typeface="Segoe UI Semibold"/>
                <a:ea typeface="+mn-ea"/>
                <a:cs typeface="+mn-cs"/>
              </a:endParaRP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
        <p:nvSpPr>
          <p:cNvPr id="120"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spTree>
    <p:extLst>
      <p:ext uri="{BB962C8B-B14F-4D97-AF65-F5344CB8AC3E}">
        <p14:creationId xmlns:p14="http://schemas.microsoft.com/office/powerpoint/2010/main" val="40732749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33">
            <a:extLst>
              <a:ext uri="{FF2B5EF4-FFF2-40B4-BE49-F238E27FC236}">
                <a16:creationId xmlns:a16="http://schemas.microsoft.com/office/drawing/2014/main" id="{90AF561C-7D91-16DE-61A4-63FDBEB607A8}"/>
              </a:ext>
              <a:ext uri="{C183D7F6-B498-43B3-948B-1728B52AA6E4}">
                <adec:decorative xmlns:adec="http://schemas.microsoft.com/office/drawing/2017/decorative" val="1"/>
              </a:ext>
            </a:extLst>
          </p:cNvPr>
          <p:cNvSpPr/>
          <p:nvPr/>
        </p:nvSpPr>
        <p:spPr bwMode="auto">
          <a:xfrm>
            <a:off x="1168339" y="1798621"/>
            <a:ext cx="9858561" cy="656146"/>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Rectangle 54">
            <a:extLst>
              <a:ext uri="{FF2B5EF4-FFF2-40B4-BE49-F238E27FC236}">
                <a16:creationId xmlns:a16="http://schemas.microsoft.com/office/drawing/2014/main" id="{6FD0E06C-79F8-0A36-7226-1CBA8CCCC869}"/>
              </a:ext>
              <a:ext uri="{C183D7F6-B498-43B3-948B-1728B52AA6E4}">
                <adec:decorative xmlns:adec="http://schemas.microsoft.com/office/drawing/2017/decorative" val="1"/>
              </a:ext>
            </a:extLst>
          </p:cNvPr>
          <p:cNvSpPr/>
          <p:nvPr/>
        </p:nvSpPr>
        <p:spPr bwMode="auto">
          <a:xfrm>
            <a:off x="1168339" y="2458939"/>
            <a:ext cx="9850851" cy="66858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 name="Rectangle 55">
            <a:extLst>
              <a:ext uri="{FF2B5EF4-FFF2-40B4-BE49-F238E27FC236}">
                <a16:creationId xmlns:a16="http://schemas.microsoft.com/office/drawing/2014/main" id="{94ABAE6A-F277-1F8B-5434-9174A9D6BC45}"/>
              </a:ext>
              <a:ext uri="{C183D7F6-B498-43B3-948B-1728B52AA6E4}">
                <adec:decorative xmlns:adec="http://schemas.microsoft.com/office/drawing/2017/decorative" val="1"/>
              </a:ext>
            </a:extLst>
          </p:cNvPr>
          <p:cNvSpPr/>
          <p:nvPr/>
        </p:nvSpPr>
        <p:spPr bwMode="auto">
          <a:xfrm>
            <a:off x="1170910" y="3128403"/>
            <a:ext cx="9850851" cy="654934"/>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7" name="Rectangle 56">
            <a:extLst>
              <a:ext uri="{FF2B5EF4-FFF2-40B4-BE49-F238E27FC236}">
                <a16:creationId xmlns:a16="http://schemas.microsoft.com/office/drawing/2014/main" id="{EF8D4815-5578-9F40-3C59-1742A5C42A6C}"/>
              </a:ext>
              <a:ext uri="{C183D7F6-B498-43B3-948B-1728B52AA6E4}">
                <adec:decorative xmlns:adec="http://schemas.microsoft.com/office/drawing/2017/decorative" val="1"/>
              </a:ext>
            </a:extLst>
          </p:cNvPr>
          <p:cNvSpPr/>
          <p:nvPr/>
        </p:nvSpPr>
        <p:spPr bwMode="auto">
          <a:xfrm>
            <a:off x="1169715" y="3789261"/>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8" name="Rectangle 59">
            <a:extLst>
              <a:ext uri="{FF2B5EF4-FFF2-40B4-BE49-F238E27FC236}">
                <a16:creationId xmlns:a16="http://schemas.microsoft.com/office/drawing/2014/main" id="{87D7F1F0-5CCE-349B-7A36-E6F1F524FD56}"/>
              </a:ext>
              <a:ext uri="{C183D7F6-B498-43B3-948B-1728B52AA6E4}">
                <adec:decorative xmlns:adec="http://schemas.microsoft.com/office/drawing/2017/decorative" val="1"/>
              </a:ext>
            </a:extLst>
          </p:cNvPr>
          <p:cNvSpPr/>
          <p:nvPr/>
        </p:nvSpPr>
        <p:spPr bwMode="auto">
          <a:xfrm>
            <a:off x="1168339" y="1734158"/>
            <a:ext cx="5403758" cy="45719"/>
          </a:xfrm>
          <a:prstGeom prst="rect">
            <a:avLst/>
          </a:prstGeom>
          <a:solidFill>
            <a:schemeClr val="tx2">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9" name="Rectangle 60">
            <a:extLst>
              <a:ext uri="{FF2B5EF4-FFF2-40B4-BE49-F238E27FC236}">
                <a16:creationId xmlns:a16="http://schemas.microsoft.com/office/drawing/2014/main" id="{9D24A01C-DB55-1AA7-FAE4-D503E89EAFF2}"/>
              </a:ext>
              <a:ext uri="{C183D7F6-B498-43B3-948B-1728B52AA6E4}">
                <adec:decorative xmlns:adec="http://schemas.microsoft.com/office/drawing/2017/decorative" val="1"/>
              </a:ext>
            </a:extLst>
          </p:cNvPr>
          <p:cNvSpPr/>
          <p:nvPr/>
        </p:nvSpPr>
        <p:spPr bwMode="auto">
          <a:xfrm>
            <a:off x="6012804" y="1734159"/>
            <a:ext cx="2651760" cy="45719"/>
          </a:xfrm>
          <a:prstGeom prst="rect">
            <a:avLst/>
          </a:prstGeom>
          <a:solidFill>
            <a:srgbClr val="4B53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0" name="Rectangle 62">
            <a:extLst>
              <a:ext uri="{FF2B5EF4-FFF2-40B4-BE49-F238E27FC236}">
                <a16:creationId xmlns:a16="http://schemas.microsoft.com/office/drawing/2014/main" id="{2D831E43-A4BC-734E-F4D6-20964F2CFE84}"/>
              </a:ext>
              <a:ext uri="{C183D7F6-B498-43B3-948B-1728B52AA6E4}">
                <adec:decorative xmlns:adec="http://schemas.microsoft.com/office/drawing/2017/decorative" val="1"/>
              </a:ext>
            </a:extLst>
          </p:cNvPr>
          <p:cNvSpPr/>
          <p:nvPr/>
        </p:nvSpPr>
        <p:spPr bwMode="auto">
          <a:xfrm>
            <a:off x="8668573" y="1734554"/>
            <a:ext cx="2341433" cy="45719"/>
          </a:xfrm>
          <a:prstGeom prst="rect">
            <a:avLst/>
          </a:prstGeom>
          <a:solidFill>
            <a:srgbClr val="17AAD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21" name="Rectangle 36">
            <a:extLst>
              <a:ext uri="{FF2B5EF4-FFF2-40B4-BE49-F238E27FC236}">
                <a16:creationId xmlns:a16="http://schemas.microsoft.com/office/drawing/2014/main" id="{9EBA74A7-18E8-B5DE-904B-40C23B8FA5E9}"/>
              </a:ext>
              <a:ext uri="{C183D7F6-B498-43B3-948B-1728B52AA6E4}">
                <adec:decorative xmlns:adec="http://schemas.microsoft.com/office/drawing/2017/decorative" val="1"/>
              </a:ext>
            </a:extLst>
          </p:cNvPr>
          <p:cNvSpPr/>
          <p:nvPr/>
        </p:nvSpPr>
        <p:spPr bwMode="auto">
          <a:xfrm>
            <a:off x="1169713" y="4343094"/>
            <a:ext cx="9850851" cy="552661"/>
          </a:xfrm>
          <a:prstGeom prst="rect">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22" name="Picture 2">
            <a:extLst>
              <a:ext uri="{FF2B5EF4-FFF2-40B4-BE49-F238E27FC236}">
                <a16:creationId xmlns:a16="http://schemas.microsoft.com/office/drawing/2014/main" id="{461DAF21-3DC6-C34A-8D4C-7084EF8BDC8F}"/>
              </a:ext>
              <a:ext uri="{C183D7F6-B498-43B3-948B-1728B52AA6E4}">
                <adec:decorative xmlns:adec="http://schemas.microsoft.com/office/drawing/2017/decorative" val="1"/>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1408372" y="1930203"/>
            <a:ext cx="444505" cy="44450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B9EADD3D-047A-8071-421B-337A7E19A105}"/>
              </a:ext>
              <a:ext uri="{C183D7F6-B498-43B3-948B-1728B52AA6E4}">
                <adec:decorative xmlns:adec="http://schemas.microsoft.com/office/drawing/2017/decorative" val="1"/>
              </a:ext>
            </a:extLst>
          </p:cNvPr>
          <p:cNvPicPr>
            <a:picLocks noChangeAspect="1" noChangeArrowheads="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1363856" y="2601973"/>
            <a:ext cx="413813" cy="413813"/>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93">
            <a:extLst>
              <a:ext uri="{FF2B5EF4-FFF2-40B4-BE49-F238E27FC236}">
                <a16:creationId xmlns:a16="http://schemas.microsoft.com/office/drawing/2014/main" id="{897AC6DD-7F1B-5CE5-7127-2875B37B99D3}"/>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微软雅黑" panose="020B0503020204020204" pitchFamily="34" charset="-122"/>
                <a:ea typeface="微软雅黑" panose="020B0503020204020204" pitchFamily="34" charset="-122"/>
              </a:rPr>
              <a:t>Azure </a:t>
            </a:r>
            <a:r>
              <a:rPr lang="en-US" sz="3200" err="1">
                <a:solidFill>
                  <a:prstClr val="white"/>
                </a:solidFill>
                <a:latin typeface="微软雅黑" panose="020B0503020204020204" pitchFamily="34" charset="-122"/>
                <a:ea typeface="微软雅黑" panose="020B0503020204020204" pitchFamily="34" charset="-122"/>
              </a:rPr>
              <a:t>OpenAI</a:t>
            </a:r>
            <a:r>
              <a:rPr lang="en-US" sz="3200">
                <a:solidFill>
                  <a:prstClr val="white"/>
                </a:solidFill>
                <a:latin typeface="微软雅黑" panose="020B0503020204020204" pitchFamily="34" charset="-122"/>
                <a:ea typeface="微软雅黑" panose="020B0503020204020204" pitchFamily="34" charset="-122"/>
              </a:rPr>
              <a:t> | </a:t>
            </a:r>
            <a:r>
              <a:rPr kumimoji="0" lang="zh-CN" alt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注意事项</a:t>
            </a:r>
            <a:endPar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26" name="Straight Connector 2">
            <a:extLst>
              <a:ext uri="{FF2B5EF4-FFF2-40B4-BE49-F238E27FC236}">
                <a16:creationId xmlns:a16="http://schemas.microsoft.com/office/drawing/2014/main" id="{7DF94055-CE9B-16C4-BD54-C8A4D69FAE12}"/>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pic>
        <p:nvPicPr>
          <p:cNvPr id="27" name="Picture 22">
            <a:extLst>
              <a:ext uri="{FF2B5EF4-FFF2-40B4-BE49-F238E27FC236}">
                <a16:creationId xmlns:a16="http://schemas.microsoft.com/office/drawing/2014/main" id="{FC48D341-206F-0208-A153-00D5F7630A0B}"/>
              </a:ext>
              <a:ext uri="{C183D7F6-B498-43B3-948B-1728B52AA6E4}">
                <adec:decorative xmlns:adec="http://schemas.microsoft.com/office/drawing/2017/decorative" val="1"/>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1406799" y="3923591"/>
            <a:ext cx="346194" cy="3461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a:extLst>
              <a:ext uri="{FF2B5EF4-FFF2-40B4-BE49-F238E27FC236}">
                <a16:creationId xmlns:a16="http://schemas.microsoft.com/office/drawing/2014/main" id="{9C5EB173-28DC-82B3-DAB9-29FCAB9C8DC4}"/>
              </a:ext>
              <a:ext uri="{C183D7F6-B498-43B3-948B-1728B52AA6E4}">
                <adec:decorative xmlns:adec="http://schemas.microsoft.com/office/drawing/2017/decorative" val="1"/>
              </a:ext>
            </a:extLst>
          </p:cNvPr>
          <p:cNvPicPr>
            <a:picLocks noChangeAspect="1" noChangeArrowheads="1"/>
          </p:cNvPicPr>
          <p:nvPr/>
        </p:nvPicPr>
        <p:blipFill>
          <a:blip r:embed="rId6" cstate="print">
            <a:lum bright="70000" contrast="-70000"/>
            <a:extLst>
              <a:ext uri="{28A0092B-C50C-407E-A947-70E740481C1C}">
                <a14:useLocalDpi xmlns:a14="http://schemas.microsoft.com/office/drawing/2010/main" val="0"/>
              </a:ext>
            </a:extLst>
          </a:blip>
          <a:srcRect/>
          <a:stretch>
            <a:fillRect/>
          </a:stretch>
        </p:blipFill>
        <p:spPr bwMode="auto">
          <a:xfrm>
            <a:off x="1406799" y="3277820"/>
            <a:ext cx="346445" cy="34644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2" descr="Arrow Up outline">
            <a:extLst>
              <a:ext uri="{FF2B5EF4-FFF2-40B4-BE49-F238E27FC236}">
                <a16:creationId xmlns:a16="http://schemas.microsoft.com/office/drawing/2014/main" id="{0C824D7D-DC3D-0CCD-ACCC-8D81F744B225}"/>
              </a:ext>
            </a:extLst>
          </p:cNvPr>
          <p:cNvPicPr>
            <a:picLocks noChangeAspect="1" noChangeArrowheads="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bwMode="auto">
          <a:xfrm>
            <a:off x="1406799" y="4472348"/>
            <a:ext cx="346194" cy="346194"/>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3">
            <a:extLst>
              <a:ext uri="{FF2B5EF4-FFF2-40B4-BE49-F238E27FC236}">
                <a16:creationId xmlns:a16="http://schemas.microsoft.com/office/drawing/2014/main" id="{FD072587-1EC1-5BCA-A501-F5E5FECCD8F8}"/>
              </a:ext>
            </a:extLst>
          </p:cNvPr>
          <p:cNvSpPr/>
          <p:nvPr/>
        </p:nvSpPr>
        <p:spPr bwMode="auto">
          <a:xfrm>
            <a:off x="3349192" y="1889967"/>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defTabSz="914102" fontAlgn="base">
              <a:spcBef>
                <a:spcPct val="0"/>
              </a:spcBef>
              <a:spcAft>
                <a:spcPct val="0"/>
              </a:spcAft>
              <a:defRPr/>
            </a:pPr>
            <a:r>
              <a:rPr lang="zh-CN" altLang="en-US" sz="1400">
                <a:solidFill>
                  <a:prstClr val="white"/>
                </a:solidFill>
                <a:latin typeface="微软雅黑" panose="020B0503020204020204" pitchFamily="34" charset="-122"/>
                <a:ea typeface="微软雅黑" panose="020B0503020204020204" pitchFamily="34" charset="-122"/>
                <a:cs typeface="Segoe UI" panose="020B0502040204020203" pitchFamily="34" charset="0"/>
              </a:rPr>
              <a:t>我需要一个可以同时处理多个任务的通用模型</a:t>
            </a:r>
            <a:endParaRPr kumimoji="0" 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lvl="0" defTabSz="914102" fontAlgn="base">
              <a:spcBef>
                <a:spcPct val="0"/>
              </a:spcBef>
              <a:spcAft>
                <a:spcPct val="0"/>
              </a:spcAft>
              <a:defRPr/>
            </a:pPr>
            <a:r>
              <a:rPr lang="zh-CN" altLang="en-US"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例如</a:t>
            </a:r>
            <a:r>
              <a:rPr lang="en-US" altLang="zh-CN"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翻译</a:t>
            </a:r>
            <a:r>
              <a:rPr lang="en-US" altLang="zh-CN"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实体识别</a:t>
            </a:r>
            <a:r>
              <a:rPr lang="en-US" altLang="zh-CN"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a:t>
            </a:r>
            <a:r>
              <a:rPr lang="zh-CN" altLang="en-US"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情感分析</a:t>
            </a:r>
            <a:endParaRPr kumimoji="0" lang="en-US" sz="1400" b="0" i="0" u="none" strike="noStrike" kern="1200" cap="none" spc="0" normalizeH="0" baseline="0" noProof="0">
              <a:ln>
                <a:noFill/>
              </a:ln>
              <a:solidFill>
                <a:srgbClr val="A4A4A4">
                  <a:lumMod val="75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1" name="Rectangle 6">
            <a:extLst>
              <a:ext uri="{FF2B5EF4-FFF2-40B4-BE49-F238E27FC236}">
                <a16:creationId xmlns:a16="http://schemas.microsoft.com/office/drawing/2014/main" id="{57835156-78FD-3E04-989E-DCFD83D6BF25}"/>
              </a:ext>
            </a:extLst>
          </p:cNvPr>
          <p:cNvSpPr/>
          <p:nvPr/>
        </p:nvSpPr>
        <p:spPr bwMode="auto">
          <a:xfrm>
            <a:off x="3349192" y="2571075"/>
            <a:ext cx="694141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defTabSz="91410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我需要模拟人工可生成的内容，同时保护数据隐私和安全</a:t>
            </a:r>
            <a:endParaRPr kumimoji="0" 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a:p>
            <a:pPr lvl="0" defTabSz="914102" fontAlgn="base">
              <a:spcBef>
                <a:spcPct val="0"/>
              </a:spcBef>
              <a:spcAft>
                <a:spcPct val="0"/>
              </a:spcAft>
              <a:defRPr/>
            </a:pPr>
            <a:r>
              <a:rPr lang="zh-CN" altLang="en-US" sz="1400">
                <a:solidFill>
                  <a:srgbClr val="A4A4A4">
                    <a:lumMod val="75000"/>
                  </a:srgbClr>
                </a:solidFill>
                <a:latin typeface="微软雅黑" panose="020B0503020204020204" pitchFamily="34" charset="-122"/>
                <a:ea typeface="微软雅黑" panose="020B0503020204020204" pitchFamily="34" charset="-122"/>
                <a:cs typeface="Segoe UI" panose="020B0502040204020203" pitchFamily="34" charset="0"/>
              </a:rPr>
              <a:t>例如，抽象概括，内容写作，转述，代码</a:t>
            </a:r>
            <a:endParaRPr kumimoji="0" lang="en-US" sz="1400" b="0" i="0" u="none" strike="noStrike" kern="1200" cap="none" spc="0" normalizeH="0" baseline="0" noProof="0">
              <a:ln>
                <a:noFill/>
              </a:ln>
              <a:solidFill>
                <a:srgbClr val="A4A4A4">
                  <a:lumMod val="75000"/>
                </a:srgbClr>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2" name="Rectangle 10">
            <a:extLst>
              <a:ext uri="{FF2B5EF4-FFF2-40B4-BE49-F238E27FC236}">
                <a16:creationId xmlns:a16="http://schemas.microsoft.com/office/drawing/2014/main" id="{165CCDFE-503B-C4F7-F662-E2126AE5CB43}"/>
              </a:ext>
            </a:extLst>
          </p:cNvPr>
          <p:cNvSpPr/>
          <p:nvPr/>
        </p:nvSpPr>
        <p:spPr bwMode="auto">
          <a:xfrm>
            <a:off x="3349192" y="3761134"/>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defTabSz="91410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我希望使用一个少量训练或零训练的模型</a:t>
            </a:r>
            <a:endParaRPr kumimoji="0" 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3" name="Rectangle 13">
            <a:extLst>
              <a:ext uri="{FF2B5EF4-FFF2-40B4-BE49-F238E27FC236}">
                <a16:creationId xmlns:a16="http://schemas.microsoft.com/office/drawing/2014/main" id="{D8B3FEF4-8E4F-8D17-0C66-904F767E6E1F}"/>
              </a:ext>
            </a:extLst>
          </p:cNvPr>
          <p:cNvSpPr/>
          <p:nvPr/>
        </p:nvSpPr>
        <p:spPr bwMode="auto">
          <a:xfrm>
            <a:off x="3349192" y="3158991"/>
            <a:ext cx="6793910"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defTabSz="91410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对于许多应用场景，我需要快速的原型设计和上市时间</a:t>
            </a:r>
            <a:endParaRPr kumimoji="0" 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5" name="Rectangle 15">
            <a:extLst>
              <a:ext uri="{FF2B5EF4-FFF2-40B4-BE49-F238E27FC236}">
                <a16:creationId xmlns:a16="http://schemas.microsoft.com/office/drawing/2014/main" id="{097F3385-E120-E0F1-F9CB-B237E17DE217}"/>
              </a:ext>
            </a:extLst>
          </p:cNvPr>
          <p:cNvSpPr/>
          <p:nvPr/>
        </p:nvSpPr>
        <p:spPr bwMode="auto">
          <a:xfrm>
            <a:off x="3349192" y="4309891"/>
            <a:ext cx="8196142" cy="591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lvl="0" defTabSz="91410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我想查找之前描述过的解决方案</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用户案例</a:t>
            </a:r>
            <a:endParaRPr kumimoji="0" 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6" name="Frame 4">
            <a:extLst>
              <a:ext uri="{FF2B5EF4-FFF2-40B4-BE49-F238E27FC236}">
                <a16:creationId xmlns:a16="http://schemas.microsoft.com/office/drawing/2014/main" id="{C4E91F3A-39E5-AD57-08EA-834C328B3F35}"/>
              </a:ext>
              <a:ext uri="{C183D7F6-B498-43B3-948B-1728B52AA6E4}">
                <adec:decorative xmlns:adec="http://schemas.microsoft.com/office/drawing/2017/decorative" val="1"/>
              </a:ext>
            </a:extLst>
          </p:cNvPr>
          <p:cNvSpPr/>
          <p:nvPr/>
        </p:nvSpPr>
        <p:spPr>
          <a:xfrm>
            <a:off x="2482340" y="2021228"/>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latin typeface="微软雅黑" panose="020B0503020204020204" pitchFamily="34" charset="-122"/>
              <a:ea typeface="微软雅黑" panose="020B0503020204020204" pitchFamily="34" charset="-122"/>
            </a:endParaRPr>
          </a:p>
        </p:txBody>
      </p:sp>
      <p:pic>
        <p:nvPicPr>
          <p:cNvPr id="47" name="Graphic 23" descr="Checkmark with solid fill">
            <a:extLst>
              <a:ext uri="{FF2B5EF4-FFF2-40B4-BE49-F238E27FC236}">
                <a16:creationId xmlns:a16="http://schemas.microsoft.com/office/drawing/2014/main" id="{982CC609-3153-663C-56B5-107C3684D212}"/>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044448"/>
            <a:ext cx="201284" cy="201284"/>
          </a:xfrm>
          <a:prstGeom prst="rect">
            <a:avLst/>
          </a:prstGeom>
        </p:spPr>
      </p:pic>
      <p:sp>
        <p:nvSpPr>
          <p:cNvPr id="48" name="Frame 37">
            <a:extLst>
              <a:ext uri="{FF2B5EF4-FFF2-40B4-BE49-F238E27FC236}">
                <a16:creationId xmlns:a16="http://schemas.microsoft.com/office/drawing/2014/main" id="{5902750A-913A-7E99-8339-B544FF2262C9}"/>
              </a:ext>
              <a:ext uri="{C183D7F6-B498-43B3-948B-1728B52AA6E4}">
                <adec:decorative xmlns:adec="http://schemas.microsoft.com/office/drawing/2017/decorative" val="1"/>
              </a:ext>
            </a:extLst>
          </p:cNvPr>
          <p:cNvSpPr/>
          <p:nvPr/>
        </p:nvSpPr>
        <p:spPr>
          <a:xfrm>
            <a:off x="2482340" y="2694864"/>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latin typeface="微软雅黑" panose="020B0503020204020204" pitchFamily="34" charset="-122"/>
              <a:ea typeface="微软雅黑" panose="020B0503020204020204" pitchFamily="34" charset="-122"/>
            </a:endParaRPr>
          </a:p>
        </p:txBody>
      </p:sp>
      <p:pic>
        <p:nvPicPr>
          <p:cNvPr id="49" name="Graphic 38" descr="Checkmark with solid fill">
            <a:extLst>
              <a:ext uri="{FF2B5EF4-FFF2-40B4-BE49-F238E27FC236}">
                <a16:creationId xmlns:a16="http://schemas.microsoft.com/office/drawing/2014/main" id="{9FB04215-BAE3-0403-E588-BB9AAA9A6B56}"/>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4939" y="2718084"/>
            <a:ext cx="201284" cy="201284"/>
          </a:xfrm>
          <a:prstGeom prst="rect">
            <a:avLst/>
          </a:prstGeom>
        </p:spPr>
      </p:pic>
      <p:sp>
        <p:nvSpPr>
          <p:cNvPr id="50" name="Frame 39">
            <a:extLst>
              <a:ext uri="{FF2B5EF4-FFF2-40B4-BE49-F238E27FC236}">
                <a16:creationId xmlns:a16="http://schemas.microsoft.com/office/drawing/2014/main" id="{CAE08E5F-28F9-9BCB-3679-3FD323C18FF3}"/>
              </a:ext>
              <a:ext uri="{C183D7F6-B498-43B3-948B-1728B52AA6E4}">
                <adec:decorative xmlns:adec="http://schemas.microsoft.com/office/drawing/2017/decorative" val="1"/>
              </a:ext>
            </a:extLst>
          </p:cNvPr>
          <p:cNvSpPr/>
          <p:nvPr/>
        </p:nvSpPr>
        <p:spPr>
          <a:xfrm>
            <a:off x="2479557" y="3336546"/>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latin typeface="微软雅黑" panose="020B0503020204020204" pitchFamily="34" charset="-122"/>
              <a:ea typeface="微软雅黑" panose="020B0503020204020204" pitchFamily="34" charset="-122"/>
            </a:endParaRPr>
          </a:p>
        </p:txBody>
      </p:sp>
      <p:pic>
        <p:nvPicPr>
          <p:cNvPr id="51" name="Graphic 40" descr="Checkmark with solid fill">
            <a:extLst>
              <a:ext uri="{FF2B5EF4-FFF2-40B4-BE49-F238E27FC236}">
                <a16:creationId xmlns:a16="http://schemas.microsoft.com/office/drawing/2014/main" id="{2A129534-4EB3-308F-2821-DFF9CDEE64F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359766"/>
            <a:ext cx="201284" cy="201284"/>
          </a:xfrm>
          <a:prstGeom prst="rect">
            <a:avLst/>
          </a:prstGeom>
        </p:spPr>
      </p:pic>
      <p:sp>
        <p:nvSpPr>
          <p:cNvPr id="52" name="Frame 41">
            <a:extLst>
              <a:ext uri="{FF2B5EF4-FFF2-40B4-BE49-F238E27FC236}">
                <a16:creationId xmlns:a16="http://schemas.microsoft.com/office/drawing/2014/main" id="{0BB6A799-2D8B-26F5-23AB-812589017BDC}"/>
              </a:ext>
              <a:ext uri="{C183D7F6-B498-43B3-948B-1728B52AA6E4}">
                <adec:decorative xmlns:adec="http://schemas.microsoft.com/office/drawing/2017/decorative" val="1"/>
              </a:ext>
            </a:extLst>
          </p:cNvPr>
          <p:cNvSpPr/>
          <p:nvPr/>
        </p:nvSpPr>
        <p:spPr>
          <a:xfrm>
            <a:off x="2479557" y="3954397"/>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latin typeface="微软雅黑" panose="020B0503020204020204" pitchFamily="34" charset="-122"/>
              <a:ea typeface="微软雅黑" panose="020B0503020204020204" pitchFamily="34" charset="-122"/>
            </a:endParaRPr>
          </a:p>
        </p:txBody>
      </p:sp>
      <p:pic>
        <p:nvPicPr>
          <p:cNvPr id="53" name="Graphic 42" descr="Checkmark with solid fill">
            <a:extLst>
              <a:ext uri="{FF2B5EF4-FFF2-40B4-BE49-F238E27FC236}">
                <a16:creationId xmlns:a16="http://schemas.microsoft.com/office/drawing/2014/main" id="{71B08836-1387-C9E0-E52C-9A390635267F}"/>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3977617"/>
            <a:ext cx="201284" cy="201284"/>
          </a:xfrm>
          <a:prstGeom prst="rect">
            <a:avLst/>
          </a:prstGeom>
        </p:spPr>
      </p:pic>
      <p:sp>
        <p:nvSpPr>
          <p:cNvPr id="54" name="Frame 43">
            <a:extLst>
              <a:ext uri="{FF2B5EF4-FFF2-40B4-BE49-F238E27FC236}">
                <a16:creationId xmlns:a16="http://schemas.microsoft.com/office/drawing/2014/main" id="{544BC54A-D851-AA5E-7A96-55AB6E155BCC}"/>
              </a:ext>
              <a:ext uri="{C183D7F6-B498-43B3-948B-1728B52AA6E4}">
                <adec:decorative xmlns:adec="http://schemas.microsoft.com/office/drawing/2017/decorative" val="1"/>
              </a:ext>
            </a:extLst>
          </p:cNvPr>
          <p:cNvSpPr/>
          <p:nvPr/>
        </p:nvSpPr>
        <p:spPr>
          <a:xfrm>
            <a:off x="2479557" y="4500850"/>
            <a:ext cx="266482" cy="262477"/>
          </a:xfrm>
          <a:prstGeom prst="frame">
            <a:avLst>
              <a:gd name="adj1" fmla="val 9074"/>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a:solidFill>
                  <a:srgbClr val="92D050"/>
                </a:solidFill>
              </a:ln>
              <a:solidFill>
                <a:schemeClr val="tx1"/>
              </a:solidFill>
              <a:latin typeface="微软雅黑" panose="020B0503020204020204" pitchFamily="34" charset="-122"/>
              <a:ea typeface="微软雅黑" panose="020B0503020204020204" pitchFamily="34" charset="-122"/>
            </a:endParaRPr>
          </a:p>
        </p:txBody>
      </p:sp>
      <p:pic>
        <p:nvPicPr>
          <p:cNvPr id="58" name="Graphic 44" descr="Checkmark with solid fill">
            <a:extLst>
              <a:ext uri="{FF2B5EF4-FFF2-40B4-BE49-F238E27FC236}">
                <a16:creationId xmlns:a16="http://schemas.microsoft.com/office/drawing/2014/main" id="{86F02982-6C1E-05B3-E96A-873D8807756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512156" y="4524070"/>
            <a:ext cx="201284" cy="201284"/>
          </a:xfrm>
          <a:prstGeom prst="rect">
            <a:avLst/>
          </a:prstGeom>
        </p:spPr>
      </p:pic>
      <p:grpSp>
        <p:nvGrpSpPr>
          <p:cNvPr id="59" name="Group 1053" descr="Vision graphic">
            <a:extLst>
              <a:ext uri="{FF2B5EF4-FFF2-40B4-BE49-F238E27FC236}">
                <a16:creationId xmlns:a16="http://schemas.microsoft.com/office/drawing/2014/main" id="{A44214B6-4344-0507-C772-CE811F1468CA}"/>
              </a:ext>
            </a:extLst>
          </p:cNvPr>
          <p:cNvGrpSpPr/>
          <p:nvPr/>
        </p:nvGrpSpPr>
        <p:grpSpPr>
          <a:xfrm>
            <a:off x="937541" y="5400144"/>
            <a:ext cx="589060" cy="804814"/>
            <a:chOff x="1432151" y="5769936"/>
            <a:chExt cx="712763" cy="973826"/>
          </a:xfrm>
        </p:grpSpPr>
        <p:grpSp>
          <p:nvGrpSpPr>
            <p:cNvPr id="62" name="Vision">
              <a:extLst>
                <a:ext uri="{FF2B5EF4-FFF2-40B4-BE49-F238E27FC236}">
                  <a16:creationId xmlns:a16="http://schemas.microsoft.com/office/drawing/2014/main" id="{84527B77-E664-F792-F2D7-2EF76416D38F}"/>
                </a:ext>
              </a:extLst>
            </p:cNvPr>
            <p:cNvGrpSpPr>
              <a:grpSpLocks noChangeAspect="1"/>
            </p:cNvGrpSpPr>
            <p:nvPr/>
          </p:nvGrpSpPr>
          <p:grpSpPr>
            <a:xfrm>
              <a:off x="1432151" y="5769936"/>
              <a:ext cx="712763" cy="739913"/>
              <a:chOff x="5548028" y="2938515"/>
              <a:chExt cx="455215" cy="461879"/>
            </a:xfrm>
          </p:grpSpPr>
          <p:grpSp>
            <p:nvGrpSpPr>
              <p:cNvPr id="1036" name="Group 131">
                <a:extLst>
                  <a:ext uri="{FF2B5EF4-FFF2-40B4-BE49-F238E27FC236}">
                    <a16:creationId xmlns:a16="http://schemas.microsoft.com/office/drawing/2014/main" id="{DE41A9ED-5475-5EA5-BD79-E5C347A32CD2}"/>
                  </a:ext>
                </a:extLst>
              </p:cNvPr>
              <p:cNvGrpSpPr/>
              <p:nvPr/>
            </p:nvGrpSpPr>
            <p:grpSpPr>
              <a:xfrm>
                <a:off x="5548028" y="2938515"/>
                <a:ext cx="455215" cy="461879"/>
                <a:chOff x="5548028" y="2938515"/>
                <a:chExt cx="455215" cy="461879"/>
              </a:xfrm>
            </p:grpSpPr>
            <p:sp>
              <p:nvSpPr>
                <p:cNvPr id="1073" name="Freeform: Shape 175">
                  <a:extLst>
                    <a:ext uri="{FF2B5EF4-FFF2-40B4-BE49-F238E27FC236}">
                      <a16:creationId xmlns:a16="http://schemas.microsoft.com/office/drawing/2014/main" id="{B8DEA496-6438-0E7A-1ED4-07DCC6D5E6AC}"/>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74" name="Freeform: Shape 176">
                  <a:extLst>
                    <a:ext uri="{FF2B5EF4-FFF2-40B4-BE49-F238E27FC236}">
                      <a16:creationId xmlns:a16="http://schemas.microsoft.com/office/drawing/2014/main" id="{EAFD7CFF-E425-74C1-F6C1-2D2B3E2F58F3}"/>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75" name="Freeform: Shape 177">
                  <a:extLst>
                    <a:ext uri="{FF2B5EF4-FFF2-40B4-BE49-F238E27FC236}">
                      <a16:creationId xmlns:a16="http://schemas.microsoft.com/office/drawing/2014/main" id="{17D3DB43-D538-88F6-828D-E63D6FBF8A65}"/>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76" name="Freeform: Shape 178">
                  <a:extLst>
                    <a:ext uri="{FF2B5EF4-FFF2-40B4-BE49-F238E27FC236}">
                      <a16:creationId xmlns:a16="http://schemas.microsoft.com/office/drawing/2014/main" id="{946066FE-2AA4-8983-EBCD-9AEB7F7D32BB}"/>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cxnSp>
            <p:nvCxnSpPr>
              <p:cNvPr id="1038" name="Straight Connector 136">
                <a:extLst>
                  <a:ext uri="{FF2B5EF4-FFF2-40B4-BE49-F238E27FC236}">
                    <a16:creationId xmlns:a16="http://schemas.microsoft.com/office/drawing/2014/main" id="{EFFB41AD-1F20-A074-F35C-32E3E4DE21F0}"/>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1040" name="Straight Connector 137">
                <a:extLst>
                  <a:ext uri="{FF2B5EF4-FFF2-40B4-BE49-F238E27FC236}">
                    <a16:creationId xmlns:a16="http://schemas.microsoft.com/office/drawing/2014/main" id="{1F95DF1F-B599-732B-F278-3A0F247BC2B6}"/>
                  </a:ext>
                </a:extLst>
              </p:cNvPr>
              <p:cNvCxnSpPr>
                <a:cxnSpLocks/>
                <a:endCxn id="1066"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1042" name="Straight Connector 151">
                <a:extLst>
                  <a:ext uri="{FF2B5EF4-FFF2-40B4-BE49-F238E27FC236}">
                    <a16:creationId xmlns:a16="http://schemas.microsoft.com/office/drawing/2014/main" id="{A0B7F7B8-4C68-E78E-79CE-81010ABB6AA8}"/>
                  </a:ext>
                </a:extLst>
              </p:cNvPr>
              <p:cNvCxnSpPr>
                <a:cxnSpLocks/>
                <a:stCxn id="1071"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046" name="Straight Connector 152">
                <a:extLst>
                  <a:ext uri="{FF2B5EF4-FFF2-40B4-BE49-F238E27FC236}">
                    <a16:creationId xmlns:a16="http://schemas.microsoft.com/office/drawing/2014/main" id="{9AE0310A-C874-A865-4113-73A67947AE67}"/>
                  </a:ext>
                </a:extLst>
              </p:cNvPr>
              <p:cNvCxnSpPr>
                <a:cxnSpLocks/>
                <a:stCxn id="1066" idx="0"/>
                <a:endCxn id="1072"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048" name="Straight Connector 155">
                <a:extLst>
                  <a:ext uri="{FF2B5EF4-FFF2-40B4-BE49-F238E27FC236}">
                    <a16:creationId xmlns:a16="http://schemas.microsoft.com/office/drawing/2014/main" id="{A9815ABD-C649-6A90-3D53-20772443108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055" name="Straight Connector 157">
                <a:extLst>
                  <a:ext uri="{FF2B5EF4-FFF2-40B4-BE49-F238E27FC236}">
                    <a16:creationId xmlns:a16="http://schemas.microsoft.com/office/drawing/2014/main" id="{792E798E-B540-CD84-BC02-A5F04161AE62}"/>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56" name="Straight Connector 158">
                <a:extLst>
                  <a:ext uri="{FF2B5EF4-FFF2-40B4-BE49-F238E27FC236}">
                    <a16:creationId xmlns:a16="http://schemas.microsoft.com/office/drawing/2014/main" id="{F6B233EE-2350-9DD9-5466-9FEA652586DF}"/>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059" name="Straight Connector 159">
                <a:extLst>
                  <a:ext uri="{FF2B5EF4-FFF2-40B4-BE49-F238E27FC236}">
                    <a16:creationId xmlns:a16="http://schemas.microsoft.com/office/drawing/2014/main" id="{52DEE462-AA5E-A10F-A722-9131428C6F39}"/>
                  </a:ext>
                </a:extLst>
              </p:cNvPr>
              <p:cNvCxnSpPr>
                <a:cxnSpLocks/>
                <a:stCxn id="1065"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060" name="Straight Connector 160">
                <a:extLst>
                  <a:ext uri="{FF2B5EF4-FFF2-40B4-BE49-F238E27FC236}">
                    <a16:creationId xmlns:a16="http://schemas.microsoft.com/office/drawing/2014/main" id="{D83B0FF3-C602-1646-7A23-EABDFF0847AE}"/>
                  </a:ext>
                </a:extLst>
              </p:cNvPr>
              <p:cNvCxnSpPr>
                <a:cxnSpLocks/>
                <a:stCxn id="1065"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1062" name="Group 161">
                <a:extLst>
                  <a:ext uri="{FF2B5EF4-FFF2-40B4-BE49-F238E27FC236}">
                    <a16:creationId xmlns:a16="http://schemas.microsoft.com/office/drawing/2014/main" id="{7871FA52-CEEC-0B2E-FDF1-641F0A21AF7D}"/>
                  </a:ext>
                </a:extLst>
              </p:cNvPr>
              <p:cNvGrpSpPr/>
              <p:nvPr/>
            </p:nvGrpSpPr>
            <p:grpSpPr>
              <a:xfrm>
                <a:off x="5645933" y="2971785"/>
                <a:ext cx="274035" cy="404067"/>
                <a:chOff x="5636354" y="2960513"/>
                <a:chExt cx="274035" cy="404067"/>
              </a:xfrm>
            </p:grpSpPr>
            <p:sp>
              <p:nvSpPr>
                <p:cNvPr id="1064" name="Rectangle 162">
                  <a:extLst>
                    <a:ext uri="{FF2B5EF4-FFF2-40B4-BE49-F238E27FC236}">
                      <a16:creationId xmlns:a16="http://schemas.microsoft.com/office/drawing/2014/main" id="{5B64792A-75FD-5A90-1113-73F44AF4ADAC}"/>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5" name="Rectangle 163">
                  <a:extLst>
                    <a:ext uri="{FF2B5EF4-FFF2-40B4-BE49-F238E27FC236}">
                      <a16:creationId xmlns:a16="http://schemas.microsoft.com/office/drawing/2014/main" id="{DC495B88-C56C-C7E6-F975-847F1A7DB17B}"/>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6" name="Rectangle 164">
                  <a:extLst>
                    <a:ext uri="{FF2B5EF4-FFF2-40B4-BE49-F238E27FC236}">
                      <a16:creationId xmlns:a16="http://schemas.microsoft.com/office/drawing/2014/main" id="{E5FA562C-FBAC-73BB-3EEB-5582E2E90850}"/>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7" name="Rectangle 165">
                  <a:extLst>
                    <a:ext uri="{FF2B5EF4-FFF2-40B4-BE49-F238E27FC236}">
                      <a16:creationId xmlns:a16="http://schemas.microsoft.com/office/drawing/2014/main" id="{F70D7CE3-E73C-6795-A7BB-BE07CD8D7829}"/>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8" name="Rectangle 166">
                  <a:extLst>
                    <a:ext uri="{FF2B5EF4-FFF2-40B4-BE49-F238E27FC236}">
                      <a16:creationId xmlns:a16="http://schemas.microsoft.com/office/drawing/2014/main" id="{6F68D5D2-EAC9-3EEE-FD0A-2F5D81DA179F}"/>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nvGrpSpPr>
                <p:cNvPr id="1069" name="Group 167">
                  <a:extLst>
                    <a:ext uri="{FF2B5EF4-FFF2-40B4-BE49-F238E27FC236}">
                      <a16:creationId xmlns:a16="http://schemas.microsoft.com/office/drawing/2014/main" id="{AEB887D4-6C05-9F7D-9731-D3B601A91811}"/>
                    </a:ext>
                  </a:extLst>
                </p:cNvPr>
                <p:cNvGrpSpPr/>
                <p:nvPr/>
              </p:nvGrpSpPr>
              <p:grpSpPr>
                <a:xfrm>
                  <a:off x="5636354" y="2960513"/>
                  <a:ext cx="274035" cy="115338"/>
                  <a:chOff x="5636354" y="2960513"/>
                  <a:chExt cx="274035" cy="115338"/>
                </a:xfrm>
              </p:grpSpPr>
              <p:sp>
                <p:nvSpPr>
                  <p:cNvPr id="1070" name="Rectangle 172">
                    <a:extLst>
                      <a:ext uri="{FF2B5EF4-FFF2-40B4-BE49-F238E27FC236}">
                        <a16:creationId xmlns:a16="http://schemas.microsoft.com/office/drawing/2014/main" id="{754046FF-99E2-A25A-891F-8ADF9D43EB92}"/>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71" name="Rectangle 173">
                    <a:extLst>
                      <a:ext uri="{FF2B5EF4-FFF2-40B4-BE49-F238E27FC236}">
                        <a16:creationId xmlns:a16="http://schemas.microsoft.com/office/drawing/2014/main" id="{5B93FBD4-B8FC-7B96-B262-F9DAE7FDF69D}"/>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72" name="Rectangle 174">
                    <a:extLst>
                      <a:ext uri="{FF2B5EF4-FFF2-40B4-BE49-F238E27FC236}">
                        <a16:creationId xmlns:a16="http://schemas.microsoft.com/office/drawing/2014/main" id="{57097D76-73C1-2948-3B33-60F9C33A46F8}"/>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grpSp>
        </p:grpSp>
        <p:sp>
          <p:nvSpPr>
            <p:cNvPr id="1030" name="TextBox 179">
              <a:extLst>
                <a:ext uri="{FF2B5EF4-FFF2-40B4-BE49-F238E27FC236}">
                  <a16:creationId xmlns:a16="http://schemas.microsoft.com/office/drawing/2014/main" id="{70B6997F-5F32-C44C-4B8A-79A7D0D22A78}"/>
                </a:ext>
              </a:extLst>
            </p:cNvPr>
            <p:cNvSpPr txBox="1"/>
            <p:nvPr/>
          </p:nvSpPr>
          <p:spPr>
            <a:xfrm>
              <a:off x="1613658" y="6520316"/>
              <a:ext cx="385988" cy="22344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视觉</a:t>
              </a:r>
              <a:endPar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077" name="Group 1052" descr="Speech graphic">
            <a:extLst>
              <a:ext uri="{FF2B5EF4-FFF2-40B4-BE49-F238E27FC236}">
                <a16:creationId xmlns:a16="http://schemas.microsoft.com/office/drawing/2014/main" id="{8570F9A7-F88D-7341-AC1D-C7BDC295AB38}"/>
              </a:ext>
            </a:extLst>
          </p:cNvPr>
          <p:cNvGrpSpPr/>
          <p:nvPr/>
        </p:nvGrpSpPr>
        <p:grpSpPr>
          <a:xfrm>
            <a:off x="3036145" y="5419205"/>
            <a:ext cx="589054" cy="766691"/>
            <a:chOff x="3043980" y="5816067"/>
            <a:chExt cx="712755" cy="927695"/>
          </a:xfrm>
        </p:grpSpPr>
        <p:grpSp>
          <p:nvGrpSpPr>
            <p:cNvPr id="1078" name="Group 180">
              <a:extLst>
                <a:ext uri="{FF2B5EF4-FFF2-40B4-BE49-F238E27FC236}">
                  <a16:creationId xmlns:a16="http://schemas.microsoft.com/office/drawing/2014/main" id="{7AF26638-2BCD-0732-3DDC-B0F7FD37F66C}"/>
                </a:ext>
              </a:extLst>
            </p:cNvPr>
            <p:cNvGrpSpPr>
              <a:grpSpLocks noChangeAspect="1"/>
            </p:cNvGrpSpPr>
            <p:nvPr/>
          </p:nvGrpSpPr>
          <p:grpSpPr>
            <a:xfrm>
              <a:off x="3043980" y="5816067"/>
              <a:ext cx="712755" cy="595747"/>
              <a:chOff x="5135117" y="4566359"/>
              <a:chExt cx="389565" cy="325609"/>
            </a:xfrm>
          </p:grpSpPr>
          <p:sp>
            <p:nvSpPr>
              <p:cNvPr id="1080" name="Rectangle: Rounded Corners 181">
                <a:extLst>
                  <a:ext uri="{FF2B5EF4-FFF2-40B4-BE49-F238E27FC236}">
                    <a16:creationId xmlns:a16="http://schemas.microsoft.com/office/drawing/2014/main" id="{A12E4DE0-22C4-86AD-DE3B-BFE2ADF995BE}"/>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1" name="Rectangle: Rounded Corners 182">
                <a:extLst>
                  <a:ext uri="{FF2B5EF4-FFF2-40B4-BE49-F238E27FC236}">
                    <a16:creationId xmlns:a16="http://schemas.microsoft.com/office/drawing/2014/main" id="{73418B8F-1227-F7DF-FBCC-5F319ED0BE14}"/>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2" name="Rectangle: Rounded Corners 183">
                <a:extLst>
                  <a:ext uri="{FF2B5EF4-FFF2-40B4-BE49-F238E27FC236}">
                    <a16:creationId xmlns:a16="http://schemas.microsoft.com/office/drawing/2014/main" id="{4742C853-2D29-FA8A-C162-EBE34016276E}"/>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3" name="Rectangle: Rounded Corners 184">
                <a:extLst>
                  <a:ext uri="{FF2B5EF4-FFF2-40B4-BE49-F238E27FC236}">
                    <a16:creationId xmlns:a16="http://schemas.microsoft.com/office/drawing/2014/main" id="{C558596B-CF63-88D7-45EF-F92928CC9D75}"/>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4" name="Rectangle: Rounded Corners 185">
                <a:extLst>
                  <a:ext uri="{FF2B5EF4-FFF2-40B4-BE49-F238E27FC236}">
                    <a16:creationId xmlns:a16="http://schemas.microsoft.com/office/drawing/2014/main" id="{1759D89D-A3DC-BC7B-0F65-B6ED828887F2}"/>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5" name="Rectangle: Rounded Corners 186">
                <a:extLst>
                  <a:ext uri="{FF2B5EF4-FFF2-40B4-BE49-F238E27FC236}">
                    <a16:creationId xmlns:a16="http://schemas.microsoft.com/office/drawing/2014/main" id="{8D942C75-356E-F91D-D5E5-591921A49AC0}"/>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6" name="Rectangle: Rounded Corners 187">
                <a:extLst>
                  <a:ext uri="{FF2B5EF4-FFF2-40B4-BE49-F238E27FC236}">
                    <a16:creationId xmlns:a16="http://schemas.microsoft.com/office/drawing/2014/main" id="{D4293BCF-75BB-49EC-E14F-1404C66502C7}"/>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87" name="Rectangle: Rounded Corners 188">
                <a:extLst>
                  <a:ext uri="{FF2B5EF4-FFF2-40B4-BE49-F238E27FC236}">
                    <a16:creationId xmlns:a16="http://schemas.microsoft.com/office/drawing/2014/main" id="{77F78F08-B6EE-47C5-8CB4-7491F12063B3}"/>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8" name="Rectangle: Rounded Corners 189">
                <a:extLst>
                  <a:ext uri="{FF2B5EF4-FFF2-40B4-BE49-F238E27FC236}">
                    <a16:creationId xmlns:a16="http://schemas.microsoft.com/office/drawing/2014/main" id="{457DFC74-2E23-1FAA-32B5-DDD599FB8246}"/>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1079" name="TextBox 190">
              <a:extLst>
                <a:ext uri="{FF2B5EF4-FFF2-40B4-BE49-F238E27FC236}">
                  <a16:creationId xmlns:a16="http://schemas.microsoft.com/office/drawing/2014/main" id="{FDBCAB3C-4F20-CF6A-8A19-5337964DC736}"/>
                </a:ext>
              </a:extLst>
            </p:cNvPr>
            <p:cNvSpPr txBox="1"/>
            <p:nvPr/>
          </p:nvSpPr>
          <p:spPr>
            <a:xfrm>
              <a:off x="3209819" y="6520316"/>
              <a:ext cx="382108" cy="22344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语音</a:t>
              </a:r>
              <a:endPar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29" name="Group 1051" descr="Language graphic">
            <a:extLst>
              <a:ext uri="{FF2B5EF4-FFF2-40B4-BE49-F238E27FC236}">
                <a16:creationId xmlns:a16="http://schemas.microsoft.com/office/drawing/2014/main" id="{1767F89D-BAA7-EE18-8C10-7C1B515386D0}"/>
              </a:ext>
            </a:extLst>
          </p:cNvPr>
          <p:cNvGrpSpPr/>
          <p:nvPr/>
        </p:nvGrpSpPr>
        <p:grpSpPr>
          <a:xfrm>
            <a:off x="8288617" y="5409616"/>
            <a:ext cx="589059" cy="785870"/>
            <a:chOff x="4650876" y="5792858"/>
            <a:chExt cx="712762" cy="950904"/>
          </a:xfrm>
        </p:grpSpPr>
        <p:grpSp>
          <p:nvGrpSpPr>
            <p:cNvPr id="130" name="Group 1023">
              <a:extLst>
                <a:ext uri="{FF2B5EF4-FFF2-40B4-BE49-F238E27FC236}">
                  <a16:creationId xmlns:a16="http://schemas.microsoft.com/office/drawing/2014/main" id="{710C9E45-9E56-B5EF-633A-761058B716B0}"/>
                </a:ext>
              </a:extLst>
            </p:cNvPr>
            <p:cNvGrpSpPr>
              <a:grpSpLocks noChangeAspect="1"/>
            </p:cNvGrpSpPr>
            <p:nvPr/>
          </p:nvGrpSpPr>
          <p:grpSpPr>
            <a:xfrm>
              <a:off x="4650876" y="5792858"/>
              <a:ext cx="712762" cy="698864"/>
              <a:chOff x="7203929" y="4575567"/>
              <a:chExt cx="317550" cy="311358"/>
            </a:xfrm>
          </p:grpSpPr>
          <p:sp>
            <p:nvSpPr>
              <p:cNvPr id="134" name="Freeform: Shape 1024">
                <a:extLst>
                  <a:ext uri="{FF2B5EF4-FFF2-40B4-BE49-F238E27FC236}">
                    <a16:creationId xmlns:a16="http://schemas.microsoft.com/office/drawing/2014/main" id="{38DC1457-87F7-5F6A-83CD-264ED943AB79}"/>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5" name="Freeform: Shape 1026">
                <a:extLst>
                  <a:ext uri="{FF2B5EF4-FFF2-40B4-BE49-F238E27FC236}">
                    <a16:creationId xmlns:a16="http://schemas.microsoft.com/office/drawing/2014/main" id="{D83BE712-04C6-691E-9297-234F34091B40}"/>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0078D4"/>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6" name="Freeform: Shape 1028">
                <a:extLst>
                  <a:ext uri="{FF2B5EF4-FFF2-40B4-BE49-F238E27FC236}">
                    <a16:creationId xmlns:a16="http://schemas.microsoft.com/office/drawing/2014/main" id="{2CD04EC6-C4A8-1535-3CAF-48A0236E0C74}"/>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133" name="TextBox 1030">
              <a:extLst>
                <a:ext uri="{FF2B5EF4-FFF2-40B4-BE49-F238E27FC236}">
                  <a16:creationId xmlns:a16="http://schemas.microsoft.com/office/drawing/2014/main" id="{03B7C571-BFE2-24A2-BE9A-93F6F164EF2C}"/>
                </a:ext>
              </a:extLst>
            </p:cNvPr>
            <p:cNvSpPr txBox="1"/>
            <p:nvPr/>
          </p:nvSpPr>
          <p:spPr>
            <a:xfrm>
              <a:off x="4823959" y="6520316"/>
              <a:ext cx="372410" cy="22344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语言</a:t>
              </a:r>
              <a:endPar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39" name="Group 1050" descr="Decision graphic">
            <a:extLst>
              <a:ext uri="{FF2B5EF4-FFF2-40B4-BE49-F238E27FC236}">
                <a16:creationId xmlns:a16="http://schemas.microsoft.com/office/drawing/2014/main" id="{15AB0D70-B5FA-2670-75E4-086BE2C85C5B}"/>
              </a:ext>
            </a:extLst>
          </p:cNvPr>
          <p:cNvGrpSpPr/>
          <p:nvPr/>
        </p:nvGrpSpPr>
        <p:grpSpPr>
          <a:xfrm>
            <a:off x="10676949" y="5404759"/>
            <a:ext cx="589063" cy="795582"/>
            <a:chOff x="6257686" y="5781108"/>
            <a:chExt cx="712766" cy="962654"/>
          </a:xfrm>
        </p:grpSpPr>
        <p:grpSp>
          <p:nvGrpSpPr>
            <p:cNvPr id="140" name="Group 1031">
              <a:extLst>
                <a:ext uri="{FF2B5EF4-FFF2-40B4-BE49-F238E27FC236}">
                  <a16:creationId xmlns:a16="http://schemas.microsoft.com/office/drawing/2014/main" id="{0DC2A58C-9556-0344-E5AA-B127339C88EE}"/>
                </a:ext>
              </a:extLst>
            </p:cNvPr>
            <p:cNvGrpSpPr>
              <a:grpSpLocks noChangeAspect="1"/>
            </p:cNvGrpSpPr>
            <p:nvPr/>
          </p:nvGrpSpPr>
          <p:grpSpPr>
            <a:xfrm>
              <a:off x="6257686" y="5781108"/>
              <a:ext cx="712766" cy="694369"/>
              <a:chOff x="9302126" y="4550136"/>
              <a:chExt cx="309543" cy="301558"/>
            </a:xfrm>
          </p:grpSpPr>
          <p:sp>
            <p:nvSpPr>
              <p:cNvPr id="142" name="Rectangle: Rounded Corners 1032">
                <a:extLst>
                  <a:ext uri="{FF2B5EF4-FFF2-40B4-BE49-F238E27FC236}">
                    <a16:creationId xmlns:a16="http://schemas.microsoft.com/office/drawing/2014/main" id="{D571BC98-3692-E714-FF44-620CC9E71CC1}"/>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3" name="Rectangle: Rounded Corners 1033">
                <a:extLst>
                  <a:ext uri="{FF2B5EF4-FFF2-40B4-BE49-F238E27FC236}">
                    <a16:creationId xmlns:a16="http://schemas.microsoft.com/office/drawing/2014/main" id="{D25D5136-04F5-C02A-E55A-BE9D93CEBBBC}"/>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4" name="Circle: Hollow 1034">
                <a:extLst>
                  <a:ext uri="{FF2B5EF4-FFF2-40B4-BE49-F238E27FC236}">
                    <a16:creationId xmlns:a16="http://schemas.microsoft.com/office/drawing/2014/main" id="{C306E02B-F0A6-EEA5-3824-44EBC73B9356}"/>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5" name="Rectangle: Rounded Corners 1036">
                <a:extLst>
                  <a:ext uri="{FF2B5EF4-FFF2-40B4-BE49-F238E27FC236}">
                    <a16:creationId xmlns:a16="http://schemas.microsoft.com/office/drawing/2014/main" id="{C0FAA9A3-FCA9-2C6D-DE55-09C437BB93E3}"/>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6" name="Rectangle: Rounded Corners 1038">
                <a:extLst>
                  <a:ext uri="{FF2B5EF4-FFF2-40B4-BE49-F238E27FC236}">
                    <a16:creationId xmlns:a16="http://schemas.microsoft.com/office/drawing/2014/main" id="{D0A74386-1F11-E42D-2FF4-200F2EE701A5}"/>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7" name="Rectangle: Rounded Corners 1040">
                <a:extLst>
                  <a:ext uri="{FF2B5EF4-FFF2-40B4-BE49-F238E27FC236}">
                    <a16:creationId xmlns:a16="http://schemas.microsoft.com/office/drawing/2014/main" id="{89F3322A-8F8A-4824-A0BC-17A78DDC5E61}"/>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8" name="Freeform: Shape 1042">
                <a:extLst>
                  <a:ext uri="{FF2B5EF4-FFF2-40B4-BE49-F238E27FC236}">
                    <a16:creationId xmlns:a16="http://schemas.microsoft.com/office/drawing/2014/main" id="{CD39D376-7C15-F570-0CCD-D367251A5AC7}"/>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49" name="Freeform: Shape 1043">
                <a:extLst>
                  <a:ext uri="{FF2B5EF4-FFF2-40B4-BE49-F238E27FC236}">
                    <a16:creationId xmlns:a16="http://schemas.microsoft.com/office/drawing/2014/main" id="{232F4F50-9B7F-9751-E0A5-31849EC5F50A}"/>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0" name="Rectangle: Rounded Corners 1044">
                <a:extLst>
                  <a:ext uri="{FF2B5EF4-FFF2-40B4-BE49-F238E27FC236}">
                    <a16:creationId xmlns:a16="http://schemas.microsoft.com/office/drawing/2014/main" id="{61FCB1C3-59D5-51FB-B655-FABE63B717D0}"/>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1" name="Rectangle: Rounded Corners 1046">
                <a:extLst>
                  <a:ext uri="{FF2B5EF4-FFF2-40B4-BE49-F238E27FC236}">
                    <a16:creationId xmlns:a16="http://schemas.microsoft.com/office/drawing/2014/main" id="{61380DF5-9DE2-2B00-1135-E4972B9A113C}"/>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54" name="Rectangle: Rounded Corners 1048">
                <a:extLst>
                  <a:ext uri="{FF2B5EF4-FFF2-40B4-BE49-F238E27FC236}">
                    <a16:creationId xmlns:a16="http://schemas.microsoft.com/office/drawing/2014/main" id="{4FCDF992-FA09-A2C6-1775-E53FA3B84C89}"/>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141" name="TextBox 1049">
              <a:extLst>
                <a:ext uri="{FF2B5EF4-FFF2-40B4-BE49-F238E27FC236}">
                  <a16:creationId xmlns:a16="http://schemas.microsoft.com/office/drawing/2014/main" id="{50DDAA14-980B-CAF2-2481-83260E7BB4C6}"/>
                </a:ext>
              </a:extLst>
            </p:cNvPr>
            <p:cNvSpPr txBox="1"/>
            <p:nvPr/>
          </p:nvSpPr>
          <p:spPr>
            <a:xfrm>
              <a:off x="6425102" y="6520316"/>
              <a:ext cx="372410" cy="22344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决策</a:t>
              </a:r>
              <a:endPar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155" name="Group 1060" descr="OpenAI Service graphic">
            <a:extLst>
              <a:ext uri="{FF2B5EF4-FFF2-40B4-BE49-F238E27FC236}">
                <a16:creationId xmlns:a16="http://schemas.microsoft.com/office/drawing/2014/main" id="{891250FD-454C-375F-64F8-5729396760BC}"/>
              </a:ext>
            </a:extLst>
          </p:cNvPr>
          <p:cNvGrpSpPr/>
          <p:nvPr/>
        </p:nvGrpSpPr>
        <p:grpSpPr>
          <a:xfrm>
            <a:off x="5424971" y="5340405"/>
            <a:ext cx="910507" cy="895152"/>
            <a:chOff x="11399349" y="5737115"/>
            <a:chExt cx="1001558" cy="984668"/>
          </a:xfrm>
        </p:grpSpPr>
        <p:sp>
          <p:nvSpPr>
            <p:cNvPr id="157" name="TextBox 1056">
              <a:extLst>
                <a:ext uri="{FF2B5EF4-FFF2-40B4-BE49-F238E27FC236}">
                  <a16:creationId xmlns:a16="http://schemas.microsoft.com/office/drawing/2014/main" id="{E058E172-66DF-BA51-F618-D504ED5FF957}"/>
                </a:ext>
              </a:extLst>
            </p:cNvPr>
            <p:cNvSpPr txBox="1"/>
            <p:nvPr/>
          </p:nvSpPr>
          <p:spPr>
            <a:xfrm>
              <a:off x="11399349" y="6518650"/>
              <a:ext cx="1001558" cy="20313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rPr>
                <a:t>OpenAI</a:t>
              </a:r>
              <a:r>
                <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服务</a:t>
              </a:r>
              <a:endParaRPr kumimoji="0" lang="en-US" sz="12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pic>
          <p:nvPicPr>
            <p:cNvPr id="169" name="2F358329-2C19-4FBA-B51C-51CE75BE790F">
              <a:extLst>
                <a:ext uri="{FF2B5EF4-FFF2-40B4-BE49-F238E27FC236}">
                  <a16:creationId xmlns:a16="http://schemas.microsoft.com/office/drawing/2014/main" id="{16383988-0635-0BC6-AC74-3716BE1F1754}"/>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11543748" y="5737115"/>
              <a:ext cx="712764" cy="649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0" name="Rectangle 1062">
            <a:extLst>
              <a:ext uri="{FF2B5EF4-FFF2-40B4-BE49-F238E27FC236}">
                <a16:creationId xmlns:a16="http://schemas.microsoft.com/office/drawing/2014/main" id="{5E42D442-070B-430A-7A1C-7A0E00CEF45C}"/>
              </a:ext>
              <a:ext uri="{C183D7F6-B498-43B3-948B-1728B52AA6E4}">
                <adec:decorative xmlns:adec="http://schemas.microsoft.com/office/drawing/2017/decorative" val="1"/>
              </a:ext>
            </a:extLst>
          </p:cNvPr>
          <p:cNvSpPr/>
          <p:nvPr/>
        </p:nvSpPr>
        <p:spPr>
          <a:xfrm>
            <a:off x="5100574" y="5267943"/>
            <a:ext cx="1559309" cy="1011738"/>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1" name="Rectangle 45">
            <a:extLst>
              <a:ext uri="{FF2B5EF4-FFF2-40B4-BE49-F238E27FC236}">
                <a16:creationId xmlns:a16="http://schemas.microsoft.com/office/drawing/2014/main" id="{48A92B5B-1F9D-2815-522F-A3915B830661}"/>
              </a:ext>
              <a:ext uri="{C183D7F6-B498-43B3-948B-1728B52AA6E4}">
                <adec:decorative xmlns:adec="http://schemas.microsoft.com/office/drawing/2017/decorative" val="1"/>
              </a:ext>
            </a:extLst>
          </p:cNvPr>
          <p:cNvSpPr/>
          <p:nvPr/>
        </p:nvSpPr>
        <p:spPr>
          <a:xfrm>
            <a:off x="607368" y="5273719"/>
            <a:ext cx="10972792" cy="1011738"/>
          </a:xfrm>
          <a:prstGeom prst="rect">
            <a:avLst/>
          </a:prstGeom>
          <a:noFill/>
          <a:ln w="38100">
            <a:solidFill>
              <a:srgbClr val="D5C0F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2" name="Rectangle 7">
            <a:extLst>
              <a:ext uri="{FF2B5EF4-FFF2-40B4-BE49-F238E27FC236}">
                <a16:creationId xmlns:a16="http://schemas.microsoft.com/office/drawing/2014/main" id="{C51DF6B0-0E7E-77FA-A404-137A4ECA6D0A}"/>
              </a:ext>
            </a:extLst>
          </p:cNvPr>
          <p:cNvSpPr/>
          <p:nvPr/>
        </p:nvSpPr>
        <p:spPr bwMode="auto">
          <a:xfrm>
            <a:off x="1782153" y="6327275"/>
            <a:ext cx="8196142" cy="3339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rPr>
              <a:t>Azure AI </a:t>
            </a:r>
            <a:r>
              <a:rPr kumimoji="0" lang="zh-CN" alt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rPr>
              <a:t>认知服务</a:t>
            </a:r>
            <a:endParaRPr kumimoji="0" lang="en-US" sz="14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52606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fade">
                                      <p:cBhvr>
                                        <p:cTn id="11" dur="250"/>
                                        <p:tgtEl>
                                          <p:spTgt spid="49"/>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250"/>
                                        <p:tgtEl>
                                          <p:spTgt spid="51"/>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250"/>
                                        <p:tgtEl>
                                          <p:spTgt spid="53"/>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250"/>
                                        <p:tgtEl>
                                          <p:spTgt spid="5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47"/>
                                        </p:tgtEl>
                                      </p:cBhvr>
                                    </p:animEffect>
                                    <p:set>
                                      <p:cBhvr>
                                        <p:cTn id="28" dur="1" fill="hold">
                                          <p:stCondLst>
                                            <p:cond delay="499"/>
                                          </p:stCondLst>
                                        </p:cTn>
                                        <p:tgtEl>
                                          <p:spTgt spid="47"/>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49"/>
                                        </p:tgtEl>
                                      </p:cBhvr>
                                    </p:animEffect>
                                    <p:set>
                                      <p:cBhvr>
                                        <p:cTn id="31" dur="1" fill="hold">
                                          <p:stCondLst>
                                            <p:cond delay="499"/>
                                          </p:stCondLst>
                                        </p:cTn>
                                        <p:tgtEl>
                                          <p:spTgt spid="49"/>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51"/>
                                        </p:tgtEl>
                                      </p:cBhvr>
                                    </p:animEffect>
                                    <p:set>
                                      <p:cBhvr>
                                        <p:cTn id="34" dur="1" fill="hold">
                                          <p:stCondLst>
                                            <p:cond delay="499"/>
                                          </p:stCondLst>
                                        </p:cTn>
                                        <p:tgtEl>
                                          <p:spTgt spid="5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53"/>
                                        </p:tgtEl>
                                      </p:cBhvr>
                                    </p:animEffect>
                                    <p:set>
                                      <p:cBhvr>
                                        <p:cTn id="37" dur="1" fill="hold">
                                          <p:stCondLst>
                                            <p:cond delay="499"/>
                                          </p:stCondLst>
                                        </p:cTn>
                                        <p:tgtEl>
                                          <p:spTgt spid="5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58"/>
                                        </p:tgtEl>
                                      </p:cBhvr>
                                    </p:animEffect>
                                    <p:set>
                                      <p:cBhvr>
                                        <p:cTn id="40" dur="1" fill="hold">
                                          <p:stCondLst>
                                            <p:cond delay="499"/>
                                          </p:stCondLst>
                                        </p:cTn>
                                        <p:tgtEl>
                                          <p:spTgt spid="58"/>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250"/>
                                  </p:stCondLst>
                                  <p:childTnLst>
                                    <p:set>
                                      <p:cBhvr>
                                        <p:cTn id="43" dur="1" fill="hold">
                                          <p:stCondLst>
                                            <p:cond delay="0"/>
                                          </p:stCondLst>
                                        </p:cTn>
                                        <p:tgtEl>
                                          <p:spTgt spid="170"/>
                                        </p:tgtEl>
                                        <p:attrNameLst>
                                          <p:attrName>style.visibility</p:attrName>
                                        </p:attrNameLst>
                                      </p:cBhvr>
                                      <p:to>
                                        <p:strVal val="visible"/>
                                      </p:to>
                                    </p:set>
                                    <p:animEffect transition="in" filter="fade">
                                      <p:cBhvr>
                                        <p:cTn id="44" dur="500"/>
                                        <p:tgtEl>
                                          <p:spTgt spid="170"/>
                                        </p:tgtEl>
                                      </p:cBhvr>
                                    </p:animEffect>
                                  </p:childTnLst>
                                </p:cTn>
                              </p:par>
                              <p:par>
                                <p:cTn id="45" presetID="10" presetClass="entr" presetSubtype="0" fill="hold" nodeType="withEffect">
                                  <p:stCondLst>
                                    <p:cond delay="250"/>
                                  </p:stCondLst>
                                  <p:childTnLst>
                                    <p:set>
                                      <p:cBhvr>
                                        <p:cTn id="46" dur="1" fill="hold">
                                          <p:stCondLst>
                                            <p:cond delay="0"/>
                                          </p:stCondLst>
                                        </p:cTn>
                                        <p:tgtEl>
                                          <p:spTgt spid="155"/>
                                        </p:tgtEl>
                                        <p:attrNameLst>
                                          <p:attrName>style.visibility</p:attrName>
                                        </p:attrNameLst>
                                      </p:cBhvr>
                                      <p:to>
                                        <p:strVal val="visible"/>
                                      </p:to>
                                    </p:set>
                                    <p:animEffect transition="in" filter="fade">
                                      <p:cBhvr>
                                        <p:cTn id="47" dur="500"/>
                                        <p:tgtEl>
                                          <p:spTgt spid="155"/>
                                        </p:tgtEl>
                                      </p:cBhvr>
                                    </p:animEffect>
                                  </p:childTnLst>
                                </p:cTn>
                              </p:par>
                              <p:par>
                                <p:cTn id="48" presetID="10" presetClass="exit" presetSubtype="0" fill="hold" grpId="1" nodeType="withEffect">
                                  <p:stCondLst>
                                    <p:cond delay="0"/>
                                  </p:stCondLst>
                                  <p:childTnLst>
                                    <p:animEffect transition="out" filter="fade">
                                      <p:cBhvr>
                                        <p:cTn id="49" dur="500"/>
                                        <p:tgtEl>
                                          <p:spTgt spid="170"/>
                                        </p:tgtEl>
                                      </p:cBhvr>
                                    </p:animEffect>
                                    <p:set>
                                      <p:cBhvr>
                                        <p:cTn id="50" dur="1" fill="hold">
                                          <p:stCondLst>
                                            <p:cond delay="499"/>
                                          </p:stCondLst>
                                        </p:cTn>
                                        <p:tgtEl>
                                          <p:spTgt spid="170"/>
                                        </p:tgtEl>
                                        <p:attrNameLst>
                                          <p:attrName>style.visibility</p:attrName>
                                        </p:attrNameLst>
                                      </p:cBhvr>
                                      <p:to>
                                        <p:strVal val="hidden"/>
                                      </p:to>
                                    </p:set>
                                  </p:childTnLst>
                                </p:cTn>
                              </p:par>
                            </p:childTnLst>
                          </p:cTn>
                        </p:par>
                        <p:par>
                          <p:cTn id="51" fill="hold">
                            <p:stCondLst>
                              <p:cond delay="1250"/>
                            </p:stCondLst>
                            <p:childTnLst>
                              <p:par>
                                <p:cTn id="52" presetID="10" presetClass="entr" presetSubtype="0" fill="hold" nodeType="afterEffect">
                                  <p:stCondLst>
                                    <p:cond delay="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childTnLst>
                          </p:cTn>
                        </p:par>
                        <p:par>
                          <p:cTn id="55" fill="hold">
                            <p:stCondLst>
                              <p:cond delay="1750"/>
                            </p:stCondLst>
                            <p:childTnLst>
                              <p:par>
                                <p:cTn id="56" presetID="10" presetClass="entr" presetSubtype="0" fill="hold" nodeType="afterEffect">
                                  <p:stCondLst>
                                    <p:cond delay="0"/>
                                  </p:stCondLst>
                                  <p:childTnLst>
                                    <p:set>
                                      <p:cBhvr>
                                        <p:cTn id="57" dur="1" fill="hold">
                                          <p:stCondLst>
                                            <p:cond delay="0"/>
                                          </p:stCondLst>
                                        </p:cTn>
                                        <p:tgtEl>
                                          <p:spTgt spid="1077"/>
                                        </p:tgtEl>
                                        <p:attrNameLst>
                                          <p:attrName>style.visibility</p:attrName>
                                        </p:attrNameLst>
                                      </p:cBhvr>
                                      <p:to>
                                        <p:strVal val="visible"/>
                                      </p:to>
                                    </p:set>
                                    <p:animEffect transition="in" filter="fade">
                                      <p:cBhvr>
                                        <p:cTn id="58" dur="500"/>
                                        <p:tgtEl>
                                          <p:spTgt spid="1077"/>
                                        </p:tgtEl>
                                      </p:cBhvr>
                                    </p:animEffect>
                                  </p:childTnLst>
                                </p:cTn>
                              </p:par>
                            </p:childTnLst>
                          </p:cTn>
                        </p:par>
                        <p:par>
                          <p:cTn id="59" fill="hold">
                            <p:stCondLst>
                              <p:cond delay="2250"/>
                            </p:stCondLst>
                            <p:childTnLst>
                              <p:par>
                                <p:cTn id="60" presetID="10" presetClass="entr" presetSubtype="0" fill="hold" nodeType="afterEffect">
                                  <p:stCondLst>
                                    <p:cond delay="0"/>
                                  </p:stCondLst>
                                  <p:childTnLst>
                                    <p:set>
                                      <p:cBhvr>
                                        <p:cTn id="61" dur="1" fill="hold">
                                          <p:stCondLst>
                                            <p:cond delay="0"/>
                                          </p:stCondLst>
                                        </p:cTn>
                                        <p:tgtEl>
                                          <p:spTgt spid="129"/>
                                        </p:tgtEl>
                                        <p:attrNameLst>
                                          <p:attrName>style.visibility</p:attrName>
                                        </p:attrNameLst>
                                      </p:cBhvr>
                                      <p:to>
                                        <p:strVal val="visible"/>
                                      </p:to>
                                    </p:set>
                                    <p:animEffect transition="in" filter="fade">
                                      <p:cBhvr>
                                        <p:cTn id="62" dur="500"/>
                                        <p:tgtEl>
                                          <p:spTgt spid="129"/>
                                        </p:tgtEl>
                                      </p:cBhvr>
                                    </p:animEffect>
                                  </p:childTnLst>
                                </p:cTn>
                              </p:par>
                            </p:childTnLst>
                          </p:cTn>
                        </p:par>
                        <p:par>
                          <p:cTn id="63" fill="hold">
                            <p:stCondLst>
                              <p:cond delay="2750"/>
                            </p:stCondLst>
                            <p:childTnLst>
                              <p:par>
                                <p:cTn id="64" presetID="10" presetClass="entr" presetSubtype="0" fill="hold" nodeType="afterEffect">
                                  <p:stCondLst>
                                    <p:cond delay="0"/>
                                  </p:stCondLst>
                                  <p:childTnLst>
                                    <p:set>
                                      <p:cBhvr>
                                        <p:cTn id="65" dur="1" fill="hold">
                                          <p:stCondLst>
                                            <p:cond delay="0"/>
                                          </p:stCondLst>
                                        </p:cTn>
                                        <p:tgtEl>
                                          <p:spTgt spid="139"/>
                                        </p:tgtEl>
                                        <p:attrNameLst>
                                          <p:attrName>style.visibility</p:attrName>
                                        </p:attrNameLst>
                                      </p:cBhvr>
                                      <p:to>
                                        <p:strVal val="visible"/>
                                      </p:to>
                                    </p:set>
                                    <p:animEffect transition="in" filter="fade">
                                      <p:cBhvr>
                                        <p:cTn id="66" dur="500"/>
                                        <p:tgtEl>
                                          <p:spTgt spid="139"/>
                                        </p:tgtEl>
                                      </p:cBhvr>
                                    </p:animEffect>
                                  </p:childTnLst>
                                </p:cTn>
                              </p:par>
                            </p:childTnLst>
                          </p:cTn>
                        </p:par>
                        <p:par>
                          <p:cTn id="67" fill="hold">
                            <p:stCondLst>
                              <p:cond delay="3250"/>
                            </p:stCondLst>
                            <p:childTnLst>
                              <p:par>
                                <p:cTn id="68" presetID="10" presetClass="entr" presetSubtype="0" fill="hold" grpId="0" nodeType="afterEffect">
                                  <p:stCondLst>
                                    <p:cond delay="250"/>
                                  </p:stCondLst>
                                  <p:childTnLst>
                                    <p:set>
                                      <p:cBhvr>
                                        <p:cTn id="69" dur="1" fill="hold">
                                          <p:stCondLst>
                                            <p:cond delay="0"/>
                                          </p:stCondLst>
                                        </p:cTn>
                                        <p:tgtEl>
                                          <p:spTgt spid="171"/>
                                        </p:tgtEl>
                                        <p:attrNameLst>
                                          <p:attrName>style.visibility</p:attrName>
                                        </p:attrNameLst>
                                      </p:cBhvr>
                                      <p:to>
                                        <p:strVal val="visible"/>
                                      </p:to>
                                    </p:set>
                                    <p:animEffect transition="in" filter="fade">
                                      <p:cBhvr>
                                        <p:cTn id="70" dur="500"/>
                                        <p:tgtEl>
                                          <p:spTgt spid="171"/>
                                        </p:tgtEl>
                                      </p:cBhvr>
                                    </p:animEffect>
                                  </p:childTnLst>
                                </p:cTn>
                              </p:par>
                            </p:childTnLst>
                          </p:cTn>
                        </p:par>
                        <p:par>
                          <p:cTn id="71" fill="hold">
                            <p:stCondLst>
                              <p:cond delay="4000"/>
                            </p:stCondLst>
                            <p:childTnLst>
                              <p:par>
                                <p:cTn id="72" presetID="2" presetClass="entr" presetSubtype="4" fill="hold" grpId="0" nodeType="afterEffect">
                                  <p:stCondLst>
                                    <p:cond delay="0"/>
                                  </p:stCondLst>
                                  <p:childTnLst>
                                    <p:set>
                                      <p:cBhvr>
                                        <p:cTn id="73" dur="1" fill="hold">
                                          <p:stCondLst>
                                            <p:cond delay="0"/>
                                          </p:stCondLst>
                                        </p:cTn>
                                        <p:tgtEl>
                                          <p:spTgt spid="172"/>
                                        </p:tgtEl>
                                        <p:attrNameLst>
                                          <p:attrName>style.visibility</p:attrName>
                                        </p:attrNameLst>
                                      </p:cBhvr>
                                      <p:to>
                                        <p:strVal val="visible"/>
                                      </p:to>
                                    </p:set>
                                    <p:anim calcmode="lin" valueType="num">
                                      <p:cBhvr additive="base">
                                        <p:cTn id="74" dur="500" fill="hold"/>
                                        <p:tgtEl>
                                          <p:spTgt spid="172"/>
                                        </p:tgtEl>
                                        <p:attrNameLst>
                                          <p:attrName>ppt_x</p:attrName>
                                        </p:attrNameLst>
                                      </p:cBhvr>
                                      <p:tavLst>
                                        <p:tav tm="0">
                                          <p:val>
                                            <p:strVal val="#ppt_x"/>
                                          </p:val>
                                        </p:tav>
                                        <p:tav tm="100000">
                                          <p:val>
                                            <p:strVal val="#ppt_x"/>
                                          </p:val>
                                        </p:tav>
                                      </p:tavLst>
                                    </p:anim>
                                    <p:anim calcmode="lin" valueType="num">
                                      <p:cBhvr additive="base">
                                        <p:cTn id="75" dur="500" fill="hold"/>
                                        <p:tgtEl>
                                          <p:spTgt spid="1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 grpId="0" animBg="1"/>
      <p:bldP spid="170" grpId="1" animBg="1"/>
      <p:bldP spid="171" grpId="0" animBg="1"/>
      <p:bldP spid="17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8263" y="2336547"/>
            <a:ext cx="11025188" cy="2169825"/>
          </a:xfrm>
        </p:spPr>
        <p:txBody>
          <a:bodyPr/>
          <a:lstStyle/>
          <a:p>
            <a:pPr marL="342900" indent="-342900" algn="l">
              <a:buFont typeface="Arial" panose="020B0604020202020204" pitchFamily="34" charset="0"/>
              <a:buChar char="•"/>
            </a:pPr>
            <a:r>
              <a:rPr kumimoji="1" lang="en-US" altLang="zh-CN" dirty="0" err="1"/>
              <a:t>OpenAI</a:t>
            </a:r>
            <a:r>
              <a:rPr kumimoji="1" lang="zh-CN" altLang="en-US" dirty="0"/>
              <a:t>基础</a:t>
            </a:r>
            <a:endParaRPr kumimoji="1" lang="en-US" altLang="zh-CN" dirty="0"/>
          </a:p>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a:t> 服务简介</a:t>
            </a:r>
            <a:endParaRPr kumimoji="1" lang="en-US" altLang="zh-CN" dirty="0"/>
          </a:p>
          <a:p>
            <a:pPr marL="342900" indent="-342900" algn="l">
              <a:buFont typeface="Arial" panose="020B0604020202020204" pitchFamily="34" charset="0"/>
              <a:buChar char="•"/>
            </a:pPr>
            <a:r>
              <a:rPr kumimoji="1" lang="zh-CN" altLang="en-US" dirty="0"/>
              <a:t>企业级</a:t>
            </a:r>
            <a:r>
              <a:rPr kumimoji="1" lang="en-US" altLang="zh-CN" dirty="0" err="1"/>
              <a:t>OpenAI</a:t>
            </a:r>
            <a:r>
              <a:rPr kumimoji="1" lang="zh-CN" altLang="en-US" dirty="0"/>
              <a:t>管理能力</a:t>
            </a:r>
            <a:endParaRPr kumimoji="1" lang="en-US" altLang="zh-CN" dirty="0"/>
          </a:p>
          <a:p>
            <a:pPr marL="342900" indent="-34290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zh-CN" altLang="en-US" sz="3200">
                <a:latin typeface="Microsoft JhengHei Light" panose="020B0304030504040204" pitchFamily="34" charset="-120"/>
                <a:ea typeface="Microsoft JhengHei Light" panose="020B0304030504040204" pitchFamily="34" charset="-120"/>
              </a:rPr>
              <a:t>和</a:t>
            </a:r>
            <a:r>
              <a:rPr lang="en-US" altLang="zh-CN" sz="3200">
                <a:latin typeface="Microsoft JhengHei Light" panose="020B0304030504040204" pitchFamily="34" charset="-120"/>
                <a:ea typeface="Microsoft JhengHei Light" panose="020B0304030504040204" pitchFamily="34" charset="-120"/>
              </a:rPr>
              <a:t>Cognitive Service </a:t>
            </a:r>
            <a:r>
              <a:rPr lang="zh-CN" altLang="en-US" sz="3200">
                <a:latin typeface="Microsoft JhengHei Light" panose="020B0304030504040204" pitchFamily="34" charset="-120"/>
                <a:ea typeface="Microsoft JhengHei Light" panose="020B0304030504040204" pitchFamily="34" charset="-120"/>
              </a:rPr>
              <a:t>怎样区别？</a:t>
            </a:r>
            <a:endParaRPr lang="en-US" sz="3200">
              <a:latin typeface="Microsoft JhengHei Light" panose="020B0304030504040204" pitchFamily="34" charset="-120"/>
              <a:ea typeface="Microsoft JhengHei Light" panose="020B0304030504040204" pitchFamily="34" charset="-120"/>
            </a:endParaRPr>
          </a:p>
        </p:txBody>
      </p:sp>
      <p:sp>
        <p:nvSpPr>
          <p:cNvPr id="6" name="Google Shape;507;p43">
            <a:extLst>
              <a:ext uri="{FF2B5EF4-FFF2-40B4-BE49-F238E27FC236}">
                <a16:creationId xmlns:a16="http://schemas.microsoft.com/office/drawing/2014/main" id="{2EE3B181-B291-330B-318D-6DFBEDECBDC5}"/>
              </a:ext>
            </a:extLst>
          </p:cNvPr>
          <p:cNvSpPr txBox="1"/>
          <p:nvPr/>
        </p:nvSpPr>
        <p:spPr>
          <a:xfrm>
            <a:off x="617269" y="2259957"/>
            <a:ext cx="777240"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noProof="0">
                <a:solidFill>
                  <a:schemeClr val="accent4"/>
                </a:solidFill>
                <a:latin typeface="Microsoft JhengHei Light" panose="020B0304030504040204" pitchFamily="34" charset="-120"/>
                <a:ea typeface="Microsoft JhengHei Light" panose="020B0304030504040204" pitchFamily="34" charset="-120"/>
                <a:cs typeface="Muli"/>
                <a:sym typeface="Muli"/>
              </a:rPr>
              <a:t>分类</a:t>
            </a:r>
            <a:endParaRPr kumimoji="0" sz="9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8" name="Google Shape;507;p43">
            <a:extLst>
              <a:ext uri="{FF2B5EF4-FFF2-40B4-BE49-F238E27FC236}">
                <a16:creationId xmlns:a16="http://schemas.microsoft.com/office/drawing/2014/main" id="{536EEDF6-032F-B46D-7312-30E8A508D1DE}"/>
              </a:ext>
            </a:extLst>
          </p:cNvPr>
          <p:cNvSpPr txBox="1"/>
          <p:nvPr/>
        </p:nvSpPr>
        <p:spPr>
          <a:xfrm>
            <a:off x="6488828" y="2259957"/>
            <a:ext cx="777240"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1"/>
                </a:solidFill>
                <a:latin typeface="Microsoft JhengHei Light" panose="020B0304030504040204" pitchFamily="34" charset="-120"/>
                <a:ea typeface="Microsoft JhengHei Light" panose="020B0304030504040204" pitchFamily="34" charset="-120"/>
                <a:cs typeface="Muli"/>
                <a:sym typeface="Muli"/>
              </a:rPr>
              <a:t>视觉类</a:t>
            </a:r>
            <a:endParaRPr kumimoji="0" sz="900" i="0" u="none" strike="noStrike" kern="0" cap="none" spc="0" normalizeH="0" baseline="0" noProof="0">
              <a:ln>
                <a:noFill/>
              </a:ln>
              <a:solidFill>
                <a:schemeClr val="accent1"/>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1" name="Google Shape;507;p43">
            <a:extLst>
              <a:ext uri="{FF2B5EF4-FFF2-40B4-BE49-F238E27FC236}">
                <a16:creationId xmlns:a16="http://schemas.microsoft.com/office/drawing/2014/main" id="{6274C3A7-E8E4-3AD4-1424-D10A69F1E9DA}"/>
              </a:ext>
            </a:extLst>
          </p:cNvPr>
          <p:cNvSpPr txBox="1"/>
          <p:nvPr/>
        </p:nvSpPr>
        <p:spPr>
          <a:xfrm>
            <a:off x="7420050" y="2259957"/>
            <a:ext cx="777240"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1"/>
                </a:solidFill>
                <a:latin typeface="Microsoft JhengHei Light" panose="020B0304030504040204" pitchFamily="34" charset="-120"/>
                <a:ea typeface="Microsoft JhengHei Light" panose="020B0304030504040204" pitchFamily="34" charset="-120"/>
                <a:cs typeface="Muli"/>
                <a:sym typeface="Muli"/>
              </a:rPr>
              <a:t>语音类</a:t>
            </a:r>
            <a:endParaRPr kumimoji="0" sz="900" i="0" u="none" strike="noStrike" kern="0" cap="none" spc="0" normalizeH="0" baseline="0" noProof="0">
              <a:ln>
                <a:noFill/>
              </a:ln>
              <a:solidFill>
                <a:schemeClr val="accent1"/>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5" name="Google Shape;507;p43">
            <a:extLst>
              <a:ext uri="{FF2B5EF4-FFF2-40B4-BE49-F238E27FC236}">
                <a16:creationId xmlns:a16="http://schemas.microsoft.com/office/drawing/2014/main" id="{94403691-F3ED-AB50-6C14-E5B8D5855BC3}"/>
              </a:ext>
            </a:extLst>
          </p:cNvPr>
          <p:cNvSpPr txBox="1"/>
          <p:nvPr/>
        </p:nvSpPr>
        <p:spPr>
          <a:xfrm>
            <a:off x="1508865" y="2259957"/>
            <a:ext cx="777240"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9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8" name="Google Shape;507;p43">
            <a:extLst>
              <a:ext uri="{FF2B5EF4-FFF2-40B4-BE49-F238E27FC236}">
                <a16:creationId xmlns:a16="http://schemas.microsoft.com/office/drawing/2014/main" id="{82B6D1D0-2FC7-0DD3-9679-BB0A252F608B}"/>
              </a:ext>
            </a:extLst>
          </p:cNvPr>
          <p:cNvSpPr txBox="1"/>
          <p:nvPr/>
        </p:nvSpPr>
        <p:spPr>
          <a:xfrm>
            <a:off x="2389086" y="2259957"/>
            <a:ext cx="777240"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对话类</a:t>
            </a:r>
            <a:endParaRPr kumimoji="0" sz="9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9" name="Google Shape;507;p43">
            <a:extLst>
              <a:ext uri="{FF2B5EF4-FFF2-40B4-BE49-F238E27FC236}">
                <a16:creationId xmlns:a16="http://schemas.microsoft.com/office/drawing/2014/main" id="{4CD71C91-B178-55FE-DF9E-126E34010A55}"/>
              </a:ext>
            </a:extLst>
          </p:cNvPr>
          <p:cNvSpPr txBox="1"/>
          <p:nvPr/>
        </p:nvSpPr>
        <p:spPr>
          <a:xfrm>
            <a:off x="3280682" y="2259957"/>
            <a:ext cx="777240"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语言分析</a:t>
            </a:r>
            <a:endParaRPr kumimoji="0" sz="9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22" name="Google Shape;507;p43">
            <a:extLst>
              <a:ext uri="{FF2B5EF4-FFF2-40B4-BE49-F238E27FC236}">
                <a16:creationId xmlns:a16="http://schemas.microsoft.com/office/drawing/2014/main" id="{E2FBBA77-C23D-9559-B56A-506DC555CABE}"/>
              </a:ext>
            </a:extLst>
          </p:cNvPr>
          <p:cNvSpPr txBox="1"/>
          <p:nvPr/>
        </p:nvSpPr>
        <p:spPr>
          <a:xfrm>
            <a:off x="4172278" y="2259957"/>
            <a:ext cx="778487"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归纳</a:t>
            </a:r>
            <a:r>
              <a:rPr lang="en-US" altLang="zh-CN"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总结</a:t>
            </a:r>
            <a:endParaRPr kumimoji="0" sz="9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26" name="Title 1">
            <a:extLst>
              <a:ext uri="{FF2B5EF4-FFF2-40B4-BE49-F238E27FC236}">
                <a16:creationId xmlns:a16="http://schemas.microsoft.com/office/drawing/2014/main" id="{0FEBA390-19F2-B88A-D2D6-110345E59BE5}"/>
              </a:ext>
            </a:extLst>
          </p:cNvPr>
          <p:cNvSpPr txBox="1">
            <a:spLocks/>
          </p:cNvSpPr>
          <p:nvPr/>
        </p:nvSpPr>
        <p:spPr>
          <a:xfrm>
            <a:off x="2080238" y="3243271"/>
            <a:ext cx="1347111"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1100">
                <a:solidFill>
                  <a:schemeClr val="tx1"/>
                </a:solidFill>
                <a:latin typeface="Microsoft JhengHei Light" panose="020B0304030504040204" pitchFamily="34" charset="-120"/>
                <a:ea typeface="Microsoft JhengHei Light" panose="020B0304030504040204" pitchFamily="34" charset="-120"/>
              </a:rPr>
              <a:t>NLP</a:t>
            </a:r>
            <a:r>
              <a:rPr lang="zh-CN" altLang="en-US" sz="1100">
                <a:solidFill>
                  <a:schemeClr val="tx1"/>
                </a:solidFill>
                <a:latin typeface="Microsoft JhengHei Light" panose="020B0304030504040204" pitchFamily="34" charset="-120"/>
                <a:ea typeface="Microsoft JhengHei Light" panose="020B0304030504040204" pitchFamily="34" charset="-120"/>
              </a:rPr>
              <a:t> </a:t>
            </a:r>
            <a:r>
              <a:rPr lang="en-US" altLang="zh-CN" sz="1100">
                <a:solidFill>
                  <a:schemeClr val="tx1"/>
                </a:solidFill>
                <a:latin typeface="Microsoft JhengHei Light" panose="020B0304030504040204" pitchFamily="34" charset="-120"/>
                <a:ea typeface="Microsoft JhengHei Light" panose="020B0304030504040204" pitchFamily="34" charset="-120"/>
              </a:rPr>
              <a:t>/ </a:t>
            </a:r>
            <a:r>
              <a:rPr lang="zh-CN" altLang="en-US" sz="1100">
                <a:solidFill>
                  <a:schemeClr val="tx1"/>
                </a:solidFill>
                <a:latin typeface="Microsoft JhengHei Light" panose="020B0304030504040204" pitchFamily="34" charset="-120"/>
                <a:ea typeface="Microsoft JhengHei Light" panose="020B0304030504040204" pitchFamily="34" charset="-120"/>
              </a:rPr>
              <a:t>语言类</a:t>
            </a:r>
            <a:endParaRPr lang="en-US" sz="1100">
              <a:solidFill>
                <a:schemeClr val="tx1"/>
              </a:solidFill>
              <a:latin typeface="Microsoft JhengHei Light" panose="020B0304030504040204" pitchFamily="34" charset="-120"/>
              <a:ea typeface="Microsoft JhengHei Light" panose="020B0304030504040204" pitchFamily="34" charset="-120"/>
            </a:endParaRPr>
          </a:p>
        </p:txBody>
      </p:sp>
      <p:sp>
        <p:nvSpPr>
          <p:cNvPr id="82" name="Google Shape;507;p43">
            <a:extLst>
              <a:ext uri="{FF2B5EF4-FFF2-40B4-BE49-F238E27FC236}">
                <a16:creationId xmlns:a16="http://schemas.microsoft.com/office/drawing/2014/main" id="{B483E835-A09F-2E36-62CB-398AC5809CCE}"/>
              </a:ext>
            </a:extLst>
          </p:cNvPr>
          <p:cNvSpPr txBox="1"/>
          <p:nvPr/>
        </p:nvSpPr>
        <p:spPr>
          <a:xfrm>
            <a:off x="5556359" y="2259957"/>
            <a:ext cx="778487"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noProof="0">
                <a:solidFill>
                  <a:schemeClr val="accent1"/>
                </a:solidFill>
                <a:latin typeface="Microsoft JhengHei Light" panose="020B0304030504040204" pitchFamily="34" charset="-120"/>
                <a:ea typeface="Microsoft JhengHei Light" panose="020B0304030504040204" pitchFamily="34" charset="-120"/>
                <a:cs typeface="Muli"/>
                <a:sym typeface="Muli"/>
              </a:rPr>
              <a:t>翻译</a:t>
            </a:r>
            <a:endParaRPr kumimoji="0" sz="900" i="0" u="none" strike="noStrike" kern="0" cap="none" spc="0" normalizeH="0" baseline="0" noProof="0">
              <a:ln>
                <a:noFill/>
              </a:ln>
              <a:solidFill>
                <a:schemeClr val="accent1"/>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52" name="Group 51">
            <a:extLst>
              <a:ext uri="{FF2B5EF4-FFF2-40B4-BE49-F238E27FC236}">
                <a16:creationId xmlns:a16="http://schemas.microsoft.com/office/drawing/2014/main" id="{8B956361-48F3-0F05-0FFD-BBE86447B95B}"/>
              </a:ext>
            </a:extLst>
          </p:cNvPr>
          <p:cNvGrpSpPr/>
          <p:nvPr/>
        </p:nvGrpSpPr>
        <p:grpSpPr>
          <a:xfrm>
            <a:off x="617270" y="1644776"/>
            <a:ext cx="7580022" cy="357187"/>
            <a:chOff x="617270" y="1782539"/>
            <a:chExt cx="7580022" cy="357187"/>
          </a:xfrm>
        </p:grpSpPr>
        <p:sp>
          <p:nvSpPr>
            <p:cNvPr id="81" name="Right Brace 80">
              <a:extLst>
                <a:ext uri="{FF2B5EF4-FFF2-40B4-BE49-F238E27FC236}">
                  <a16:creationId xmlns:a16="http://schemas.microsoft.com/office/drawing/2014/main" id="{56932D31-99BA-4A84-DEBC-746A43BAA649}"/>
                </a:ext>
              </a:extLst>
            </p:cNvPr>
            <p:cNvSpPr/>
            <p:nvPr/>
          </p:nvSpPr>
          <p:spPr>
            <a:xfrm rot="16200000" flipV="1">
              <a:off x="4356170" y="-1834838"/>
              <a:ext cx="102221" cy="7580022"/>
            </a:xfrm>
            <a:prstGeom prst="rightBrac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sp>
          <p:nvSpPr>
            <p:cNvPr id="83" name="Title 1">
              <a:extLst>
                <a:ext uri="{FF2B5EF4-FFF2-40B4-BE49-F238E27FC236}">
                  <a16:creationId xmlns:a16="http://schemas.microsoft.com/office/drawing/2014/main" id="{A930A28B-7859-44FB-ACCC-8B26704FBFBF}"/>
                </a:ext>
              </a:extLst>
            </p:cNvPr>
            <p:cNvSpPr txBox="1">
              <a:spLocks/>
            </p:cNvSpPr>
            <p:nvPr/>
          </p:nvSpPr>
          <p:spPr>
            <a:xfrm>
              <a:off x="3354791" y="1782539"/>
              <a:ext cx="2302090"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latin typeface="Microsoft JhengHei Light" panose="020B0304030504040204" pitchFamily="34" charset="-120"/>
                  <a:ea typeface="Microsoft JhengHei Light" panose="020B0304030504040204" pitchFamily="34" charset="-120"/>
                </a:rPr>
                <a:t>泛应用领域 </a:t>
              </a:r>
              <a:r>
                <a:rPr lang="en-US" altLang="zh-CN" sz="1400">
                  <a:latin typeface="Microsoft JhengHei Light" panose="020B0304030504040204" pitchFamily="34" charset="-120"/>
                  <a:ea typeface="Microsoft JhengHei Light" panose="020B0304030504040204" pitchFamily="34" charset="-120"/>
                </a:rPr>
                <a:t>(</a:t>
              </a:r>
              <a:r>
                <a:rPr lang="zh-CN" altLang="en-US" sz="1400">
                  <a:latin typeface="Microsoft JhengHei Light" panose="020B0304030504040204" pitchFamily="34" charset="-120"/>
                  <a:ea typeface="Microsoft JhengHei Light" panose="020B0304030504040204" pitchFamily="34" charset="-120"/>
                </a:rPr>
                <a:t>原子能力</a:t>
              </a:r>
              <a:r>
                <a:rPr lang="en-US" altLang="zh-CN" sz="1400">
                  <a:latin typeface="Microsoft JhengHei Light" panose="020B0304030504040204" pitchFamily="34" charset="-120"/>
                  <a:ea typeface="Microsoft JhengHei Light" panose="020B0304030504040204" pitchFamily="34" charset="-120"/>
                </a:rPr>
                <a:t>)</a:t>
              </a:r>
              <a:endParaRPr lang="en-US" sz="1400">
                <a:latin typeface="Microsoft JhengHei Light" panose="020B0304030504040204" pitchFamily="34" charset="-120"/>
                <a:ea typeface="Microsoft JhengHei Light" panose="020B0304030504040204" pitchFamily="34" charset="-120"/>
              </a:endParaRPr>
            </a:p>
          </p:txBody>
        </p:sp>
      </p:grpSp>
      <p:grpSp>
        <p:nvGrpSpPr>
          <p:cNvPr id="85" name="Group 84">
            <a:extLst>
              <a:ext uri="{FF2B5EF4-FFF2-40B4-BE49-F238E27FC236}">
                <a16:creationId xmlns:a16="http://schemas.microsoft.com/office/drawing/2014/main" id="{260CF773-A354-1272-9349-FE0BB036D539}"/>
              </a:ext>
            </a:extLst>
          </p:cNvPr>
          <p:cNvGrpSpPr/>
          <p:nvPr/>
        </p:nvGrpSpPr>
        <p:grpSpPr>
          <a:xfrm>
            <a:off x="2213316" y="4337203"/>
            <a:ext cx="1164528" cy="343140"/>
            <a:chOff x="5559746" y="2917240"/>
            <a:chExt cx="1736777" cy="511760"/>
          </a:xfrm>
        </p:grpSpPr>
        <p:pic>
          <p:nvPicPr>
            <p:cNvPr id="86" name="Picture 85">
              <a:extLst>
                <a:ext uri="{FF2B5EF4-FFF2-40B4-BE49-F238E27FC236}">
                  <a16:creationId xmlns:a16="http://schemas.microsoft.com/office/drawing/2014/main" id="{E52F6A38-E79A-B033-79D2-8D75A78F49FC}"/>
                </a:ext>
              </a:extLst>
            </p:cNvPr>
            <p:cNvPicPr>
              <a:picLocks noChangeAspect="1"/>
            </p:cNvPicPr>
            <p:nvPr/>
          </p:nvPicPr>
          <p:blipFill>
            <a:blip r:embed="rId3"/>
            <a:stretch>
              <a:fillRect/>
            </a:stretch>
          </p:blipFill>
          <p:spPr>
            <a:xfrm>
              <a:off x="5559746" y="2917240"/>
              <a:ext cx="451338" cy="511760"/>
            </a:xfrm>
            <a:prstGeom prst="rect">
              <a:avLst/>
            </a:prstGeom>
          </p:spPr>
        </p:pic>
        <p:pic>
          <p:nvPicPr>
            <p:cNvPr id="87" name="Picture 86">
              <a:extLst>
                <a:ext uri="{FF2B5EF4-FFF2-40B4-BE49-F238E27FC236}">
                  <a16:creationId xmlns:a16="http://schemas.microsoft.com/office/drawing/2014/main" id="{D5B2F1FF-36B1-2457-49BF-0E99A2AFE608}"/>
                </a:ext>
              </a:extLst>
            </p:cNvPr>
            <p:cNvPicPr>
              <a:picLocks noChangeAspect="1"/>
            </p:cNvPicPr>
            <p:nvPr/>
          </p:nvPicPr>
          <p:blipFill rotWithShape="1">
            <a:blip r:embed="rId4"/>
            <a:srcRect l="25941" b="-5505"/>
            <a:stretch/>
          </p:blipFill>
          <p:spPr>
            <a:xfrm>
              <a:off x="6115786" y="2957892"/>
              <a:ext cx="1180737" cy="413958"/>
            </a:xfrm>
            <a:prstGeom prst="rect">
              <a:avLst/>
            </a:prstGeom>
          </p:spPr>
        </p:pic>
      </p:grpSp>
      <p:sp>
        <p:nvSpPr>
          <p:cNvPr id="88" name="Title 1">
            <a:extLst>
              <a:ext uri="{FF2B5EF4-FFF2-40B4-BE49-F238E27FC236}">
                <a16:creationId xmlns:a16="http://schemas.microsoft.com/office/drawing/2014/main" id="{5F69392E-A004-B5F6-69AD-8D094422C8A8}"/>
              </a:ext>
            </a:extLst>
          </p:cNvPr>
          <p:cNvSpPr txBox="1">
            <a:spLocks/>
          </p:cNvSpPr>
          <p:nvPr/>
        </p:nvSpPr>
        <p:spPr>
          <a:xfrm>
            <a:off x="601072" y="5042573"/>
            <a:ext cx="4333496" cy="173197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400">
                <a:solidFill>
                  <a:schemeClr val="tx1"/>
                </a:solidFill>
                <a:latin typeface="Microsoft JhengHei Light" panose="020B0304030504040204" pitchFamily="34" charset="-120"/>
                <a:ea typeface="Microsoft JhengHei Light" panose="020B0304030504040204" pitchFamily="34" charset="-120"/>
              </a:rPr>
              <a:t>底层结构差异导致</a:t>
            </a:r>
            <a:r>
              <a:rPr lang="en-US" altLang="zh-CN" sz="1400" err="1">
                <a:solidFill>
                  <a:schemeClr val="tx1"/>
                </a:solidFill>
                <a:latin typeface="Microsoft JhengHei Light" panose="020B0304030504040204" pitchFamily="34" charset="-120"/>
                <a:ea typeface="Microsoft JhengHei Light" panose="020B0304030504040204" pitchFamily="34" charset="-120"/>
              </a:rPr>
              <a:t>OpenAI</a:t>
            </a:r>
            <a:r>
              <a:rPr lang="zh-CN" altLang="en-US" sz="1400">
                <a:solidFill>
                  <a:schemeClr val="tx1"/>
                </a:solidFill>
                <a:latin typeface="Microsoft JhengHei Light" panose="020B0304030504040204" pitchFamily="34" charset="-120"/>
                <a:ea typeface="Microsoft JhengHei Light" panose="020B0304030504040204" pitchFamily="34" charset="-120"/>
              </a:rPr>
              <a:t>各方面碾压传统</a:t>
            </a:r>
            <a:r>
              <a:rPr lang="en-US" altLang="zh-CN" sz="1400">
                <a:solidFill>
                  <a:schemeClr val="tx1"/>
                </a:solidFill>
                <a:latin typeface="Microsoft JhengHei Light" panose="020B0304030504040204" pitchFamily="34" charset="-120"/>
                <a:ea typeface="Microsoft JhengHei Light" panose="020B0304030504040204" pitchFamily="34" charset="-120"/>
              </a:rPr>
              <a:t>DNN</a:t>
            </a:r>
          </a:p>
          <a:p>
            <a:pPr marL="285750" indent="-285750" algn="l">
              <a:buFont typeface="Arial" panose="020B0604020202020204" pitchFamily="34" charset="0"/>
              <a:buChar char="•"/>
            </a:pPr>
            <a:endParaRPr lang="en-US" altLang="zh-CN" sz="14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en-US" altLang="zh-CN" sz="1400">
                <a:solidFill>
                  <a:schemeClr val="tx1"/>
                </a:solidFill>
                <a:latin typeface="Microsoft JhengHei Light" panose="020B0304030504040204" pitchFamily="34" charset="-120"/>
                <a:ea typeface="Microsoft JhengHei Light" panose="020B0304030504040204" pitchFamily="34" charset="-120"/>
              </a:rPr>
              <a:t>GPT</a:t>
            </a:r>
            <a:r>
              <a:rPr lang="zh-CN" altLang="en-US" sz="1400">
                <a:solidFill>
                  <a:schemeClr val="tx1"/>
                </a:solidFill>
                <a:latin typeface="Microsoft JhengHei Light" panose="020B0304030504040204" pitchFamily="34" charset="-120"/>
                <a:ea typeface="Microsoft JhengHei Light" panose="020B0304030504040204" pitchFamily="34" charset="-120"/>
              </a:rPr>
              <a:t>本身丰富的语言理解能力和知识储备可实现</a:t>
            </a:r>
            <a:r>
              <a:rPr lang="zh-CN" altLang="en-US" sz="1400">
                <a:solidFill>
                  <a:schemeClr val="accent4"/>
                </a:solidFill>
                <a:latin typeface="Microsoft JhengHei Light" panose="020B0304030504040204" pitchFamily="34" charset="-120"/>
                <a:ea typeface="Microsoft JhengHei Light" panose="020B0304030504040204" pitchFamily="34" charset="-120"/>
              </a:rPr>
              <a:t>零学习</a:t>
            </a:r>
            <a:r>
              <a:rPr lang="zh-CN" altLang="en-US" sz="1400">
                <a:solidFill>
                  <a:schemeClr val="tx1"/>
                </a:solidFill>
                <a:latin typeface="Microsoft JhengHei Light" panose="020B0304030504040204" pitchFamily="34" charset="-120"/>
                <a:ea typeface="Microsoft JhengHei Light" panose="020B0304030504040204" pitchFamily="34" charset="-120"/>
              </a:rPr>
              <a:t>或</a:t>
            </a:r>
            <a:r>
              <a:rPr lang="en-US" altLang="zh-CN" sz="1400" spc="-50">
                <a:ln w="3175">
                  <a:noFill/>
                </a:ln>
                <a:solidFill>
                  <a:schemeClr val="accent4"/>
                </a:solidFill>
                <a:latin typeface="Microsoft JhengHei Light" panose="020B0304030504040204" pitchFamily="34" charset="-120"/>
                <a:ea typeface="Microsoft JhengHei Light" panose="020B0304030504040204" pitchFamily="34" charset="-120"/>
              </a:rPr>
              <a:t>Few-shot learning</a:t>
            </a:r>
            <a:r>
              <a:rPr lang="en-US" altLang="zh-CN" sz="1400">
                <a:solidFill>
                  <a:schemeClr val="tx1"/>
                </a:solidFill>
                <a:latin typeface="Microsoft JhengHei Light" panose="020B0304030504040204" pitchFamily="34" charset="-120"/>
                <a:ea typeface="Microsoft JhengHei Light" panose="020B0304030504040204" pitchFamily="34" charset="-120"/>
              </a:rPr>
              <a:t> </a:t>
            </a:r>
            <a:r>
              <a:rPr lang="en-US" altLang="zh-CN" sz="1400">
                <a:solidFill>
                  <a:schemeClr val="accent4"/>
                </a:solidFill>
                <a:latin typeface="Microsoft JhengHei Light" panose="020B0304030504040204" pitchFamily="34" charset="-120"/>
                <a:ea typeface="Microsoft JhengHei Light" panose="020B0304030504040204" pitchFamily="34" charset="-120"/>
              </a:rPr>
              <a:t>(</a:t>
            </a:r>
            <a:r>
              <a:rPr lang="zh-CN" altLang="en-US" sz="1400">
                <a:solidFill>
                  <a:schemeClr val="accent4"/>
                </a:solidFill>
                <a:latin typeface="Microsoft JhengHei Light" panose="020B0304030504040204" pitchFamily="34" charset="-120"/>
                <a:ea typeface="Microsoft JhengHei Light" panose="020B0304030504040204" pitchFamily="34" charset="-120"/>
              </a:rPr>
              <a:t>举一反三</a:t>
            </a:r>
            <a:r>
              <a:rPr lang="en-US" altLang="zh-CN" sz="1400">
                <a:solidFill>
                  <a:schemeClr val="accent4"/>
                </a:solidFill>
                <a:latin typeface="Microsoft JhengHei Light" panose="020B0304030504040204" pitchFamily="34" charset="-120"/>
                <a:ea typeface="Microsoft JhengHei Light" panose="020B0304030504040204" pitchFamily="34" charset="-120"/>
              </a:rPr>
              <a:t>)</a:t>
            </a:r>
          </a:p>
          <a:p>
            <a:pPr marL="285750" indent="-285750" algn="l">
              <a:buFont typeface="Arial" panose="020B0604020202020204" pitchFamily="34" charset="0"/>
              <a:buChar char="•"/>
            </a:pPr>
            <a:endParaRPr lang="en-US" altLang="zh-CN" sz="140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a:solidFill>
                  <a:schemeClr val="tx1"/>
                </a:solidFill>
                <a:latin typeface="Microsoft JhengHei Light" panose="020B0304030504040204" pitchFamily="34" charset="-120"/>
                <a:ea typeface="Microsoft JhengHei Light" panose="020B0304030504040204" pitchFamily="34" charset="-120"/>
              </a:rPr>
              <a:t>未来</a:t>
            </a:r>
            <a:r>
              <a:rPr lang="en-US" altLang="zh-CN" sz="1400">
                <a:solidFill>
                  <a:schemeClr val="tx1"/>
                </a:solidFill>
                <a:latin typeface="Microsoft JhengHei Light" panose="020B0304030504040204" pitchFamily="34" charset="-120"/>
                <a:ea typeface="Microsoft JhengHei Light" panose="020B0304030504040204" pitchFamily="34" charset="-120"/>
              </a:rPr>
              <a:t>Cognitive Services</a:t>
            </a:r>
            <a:r>
              <a:rPr lang="zh-CN" altLang="en-US" sz="1400">
                <a:solidFill>
                  <a:schemeClr val="tx1"/>
                </a:solidFill>
                <a:latin typeface="Microsoft JhengHei Light" panose="020B0304030504040204" pitchFamily="34" charset="-120"/>
                <a:ea typeface="Microsoft JhengHei Light" panose="020B0304030504040204" pitchFamily="34" charset="-120"/>
              </a:rPr>
              <a:t>的底层会被</a:t>
            </a:r>
            <a:r>
              <a:rPr lang="en-US" altLang="zh-CN" sz="1400">
                <a:solidFill>
                  <a:schemeClr val="tx1"/>
                </a:solidFill>
                <a:latin typeface="Microsoft JhengHei Light" panose="020B0304030504040204" pitchFamily="34" charset="-120"/>
                <a:ea typeface="Microsoft JhengHei Light" panose="020B0304030504040204" pitchFamily="34" charset="-120"/>
              </a:rPr>
              <a:t>GPT</a:t>
            </a:r>
            <a:r>
              <a:rPr lang="zh-CN" altLang="en-US" sz="1400">
                <a:solidFill>
                  <a:schemeClr val="tx1"/>
                </a:solidFill>
                <a:latin typeface="Microsoft JhengHei Light" panose="020B0304030504040204" pitchFamily="34" charset="-120"/>
                <a:ea typeface="Microsoft JhengHei Light" panose="020B0304030504040204" pitchFamily="34" charset="-120"/>
              </a:rPr>
              <a:t>或其它</a:t>
            </a:r>
            <a:r>
              <a:rPr lang="en-US" altLang="zh-CN" sz="1400">
                <a:solidFill>
                  <a:schemeClr val="tx1"/>
                </a:solidFill>
                <a:latin typeface="Microsoft JhengHei Light" panose="020B0304030504040204" pitchFamily="34" charset="-120"/>
                <a:ea typeface="Microsoft JhengHei Light" panose="020B0304030504040204" pitchFamily="34" charset="-120"/>
              </a:rPr>
              <a:t>Transfer</a:t>
            </a:r>
            <a:r>
              <a:rPr lang="zh-CN" altLang="en-US" sz="1400">
                <a:solidFill>
                  <a:schemeClr val="tx1"/>
                </a:solidFill>
                <a:latin typeface="Microsoft JhengHei Light" panose="020B0304030504040204" pitchFamily="34" charset="-120"/>
                <a:ea typeface="Microsoft JhengHei Light" panose="020B0304030504040204" pitchFamily="34" charset="-120"/>
              </a:rPr>
              <a:t>架构取代 </a:t>
            </a:r>
            <a:r>
              <a:rPr lang="en-US" altLang="zh-CN" sz="1400">
                <a:solidFill>
                  <a:schemeClr val="tx1"/>
                </a:solidFill>
                <a:latin typeface="Microsoft JhengHei Light" panose="020B0304030504040204" pitchFamily="34" charset="-120"/>
                <a:ea typeface="Microsoft JhengHei Light" panose="020B0304030504040204" pitchFamily="34" charset="-120"/>
              </a:rPr>
              <a:t>(</a:t>
            </a:r>
            <a:r>
              <a:rPr lang="zh-CN" altLang="en-US" sz="1400">
                <a:solidFill>
                  <a:schemeClr val="tx1"/>
                </a:solidFill>
                <a:latin typeface="Microsoft JhengHei Light" panose="020B0304030504040204" pitchFamily="34" charset="-120"/>
                <a:ea typeface="Microsoft JhengHei Light" panose="020B0304030504040204" pitchFamily="34" charset="-120"/>
              </a:rPr>
              <a:t>比如</a:t>
            </a:r>
            <a:r>
              <a:rPr lang="en-US" altLang="zh-CN" sz="1400">
                <a:solidFill>
                  <a:schemeClr val="tx1"/>
                </a:solidFill>
                <a:latin typeface="Microsoft JhengHei Light" panose="020B0304030504040204" pitchFamily="34" charset="-120"/>
                <a:ea typeface="Microsoft JhengHei Light" panose="020B0304030504040204" pitchFamily="34" charset="-120"/>
              </a:rPr>
              <a:t> Florence)</a:t>
            </a:r>
            <a:endParaRPr lang="en-US" altLang="zh-CN" sz="1400">
              <a:latin typeface="Microsoft JhengHei Light" panose="020B0304030504040204" pitchFamily="34" charset="-120"/>
              <a:ea typeface="Microsoft JhengHei Light" panose="020B0304030504040204" pitchFamily="34" charset="-120"/>
            </a:endParaRPr>
          </a:p>
        </p:txBody>
      </p:sp>
      <p:sp>
        <p:nvSpPr>
          <p:cNvPr id="91" name="Title 1">
            <a:extLst>
              <a:ext uri="{FF2B5EF4-FFF2-40B4-BE49-F238E27FC236}">
                <a16:creationId xmlns:a16="http://schemas.microsoft.com/office/drawing/2014/main" id="{D4A35B10-B750-A0CE-FDDC-6E5C122EF1AE}"/>
              </a:ext>
            </a:extLst>
          </p:cNvPr>
          <p:cNvSpPr txBox="1">
            <a:spLocks/>
          </p:cNvSpPr>
          <p:nvPr/>
        </p:nvSpPr>
        <p:spPr>
          <a:xfrm>
            <a:off x="5500006" y="5057731"/>
            <a:ext cx="2770223" cy="141846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en-US" altLang="zh-CN" sz="1400" err="1">
                <a:solidFill>
                  <a:schemeClr val="tx1"/>
                </a:solidFill>
                <a:latin typeface="Microsoft JhengHei Light" panose="020B0304030504040204" pitchFamily="34" charset="-120"/>
                <a:ea typeface="Microsoft JhengHei Light" panose="020B0304030504040204" pitchFamily="34" charset="-120"/>
              </a:rPr>
              <a:t>OpenAI</a:t>
            </a:r>
            <a:r>
              <a:rPr lang="zh-CN" altLang="en-US" sz="1400">
                <a:solidFill>
                  <a:schemeClr val="tx1"/>
                </a:solidFill>
                <a:latin typeface="Microsoft JhengHei Light" panose="020B0304030504040204" pitchFamily="34" charset="-120"/>
                <a:ea typeface="Microsoft JhengHei Light" panose="020B0304030504040204" pitchFamily="34" charset="-120"/>
              </a:rPr>
              <a:t>不具备的能力</a:t>
            </a:r>
            <a:endParaRPr lang="en-US" altLang="zh-CN" sz="1400">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400">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a:latin typeface="Microsoft JhengHei Light" panose="020B0304030504040204" pitchFamily="34" charset="-120"/>
                <a:ea typeface="Microsoft JhengHei Light" panose="020B0304030504040204" pitchFamily="34" charset="-120"/>
              </a:rPr>
              <a:t>商用成熟，</a:t>
            </a:r>
            <a:r>
              <a:rPr lang="zh-CN" altLang="en-US" sz="1400">
                <a:solidFill>
                  <a:schemeClr val="tx1"/>
                </a:solidFill>
                <a:latin typeface="Microsoft JhengHei Light" panose="020B0304030504040204" pitchFamily="34" charset="-120"/>
                <a:ea typeface="Microsoft JhengHei Light" panose="020B0304030504040204" pitchFamily="34" charset="-120"/>
              </a:rPr>
              <a:t>包括</a:t>
            </a:r>
            <a:r>
              <a:rPr lang="zh-CN" altLang="en-US" sz="1400">
                <a:latin typeface="Microsoft JhengHei Light" panose="020B0304030504040204" pitchFamily="34" charset="-120"/>
                <a:ea typeface="Microsoft JhengHei Light" panose="020B0304030504040204" pitchFamily="34" charset="-120"/>
              </a:rPr>
              <a:t>定制化</a:t>
            </a:r>
            <a:r>
              <a:rPr lang="zh-CN" altLang="en-US" sz="1400">
                <a:solidFill>
                  <a:schemeClr val="tx1"/>
                </a:solidFill>
                <a:latin typeface="Microsoft JhengHei Light" panose="020B0304030504040204" pitchFamily="34" charset="-120"/>
                <a:ea typeface="Microsoft JhengHei Light" panose="020B0304030504040204" pitchFamily="34" charset="-120"/>
              </a:rPr>
              <a:t>在内的业务支援丰富</a:t>
            </a:r>
            <a:endParaRPr lang="en-US" altLang="zh-CN" sz="1400">
              <a:solidFill>
                <a:schemeClr val="tx1"/>
              </a:solidFill>
              <a:latin typeface="Microsoft JhengHei Light" panose="020B0304030504040204" pitchFamily="34" charset="-120"/>
              <a:ea typeface="Microsoft JhengHei Light" panose="020B0304030504040204" pitchFamily="34" charset="-120"/>
            </a:endParaRPr>
          </a:p>
        </p:txBody>
      </p:sp>
      <p:grpSp>
        <p:nvGrpSpPr>
          <p:cNvPr id="53" name="Group 52">
            <a:extLst>
              <a:ext uri="{FF2B5EF4-FFF2-40B4-BE49-F238E27FC236}">
                <a16:creationId xmlns:a16="http://schemas.microsoft.com/office/drawing/2014/main" id="{EEAC3A5C-0B72-C177-EC2D-8EEC85C37D6E}"/>
              </a:ext>
            </a:extLst>
          </p:cNvPr>
          <p:cNvGrpSpPr/>
          <p:nvPr/>
        </p:nvGrpSpPr>
        <p:grpSpPr>
          <a:xfrm>
            <a:off x="8803034" y="1621038"/>
            <a:ext cx="2881374" cy="357187"/>
            <a:chOff x="8803034" y="1758801"/>
            <a:chExt cx="2881374" cy="357187"/>
          </a:xfrm>
        </p:grpSpPr>
        <p:sp>
          <p:nvSpPr>
            <p:cNvPr id="92" name="Right Brace 91">
              <a:extLst>
                <a:ext uri="{FF2B5EF4-FFF2-40B4-BE49-F238E27FC236}">
                  <a16:creationId xmlns:a16="http://schemas.microsoft.com/office/drawing/2014/main" id="{5FC5F639-FDE0-C9E4-8A83-0FAE969C2834}"/>
                </a:ext>
              </a:extLst>
            </p:cNvPr>
            <p:cNvSpPr/>
            <p:nvPr/>
          </p:nvSpPr>
          <p:spPr>
            <a:xfrm rot="16200000" flipV="1">
              <a:off x="10174832" y="496708"/>
              <a:ext cx="137778" cy="2881374"/>
            </a:xfrm>
            <a:prstGeom prst="rightBrace">
              <a:avLst/>
            </a:prstGeom>
            <a:ln>
              <a:solidFill>
                <a:srgbClr val="D59DFF"/>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sp>
          <p:nvSpPr>
            <p:cNvPr id="93" name="Title 1">
              <a:extLst>
                <a:ext uri="{FF2B5EF4-FFF2-40B4-BE49-F238E27FC236}">
                  <a16:creationId xmlns:a16="http://schemas.microsoft.com/office/drawing/2014/main" id="{F9B6CF20-75CF-4104-0ABB-0F156AD2E979}"/>
                </a:ext>
              </a:extLst>
            </p:cNvPr>
            <p:cNvSpPr txBox="1">
              <a:spLocks/>
            </p:cNvSpPr>
            <p:nvPr/>
          </p:nvSpPr>
          <p:spPr>
            <a:xfrm>
              <a:off x="9281450" y="1758801"/>
              <a:ext cx="1925201"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rgbClr val="D59DFF"/>
                  </a:solidFill>
                  <a:latin typeface="Microsoft JhengHei Light" panose="020B0304030504040204" pitchFamily="34" charset="-120"/>
                  <a:ea typeface="Microsoft JhengHei Light" panose="020B0304030504040204" pitchFamily="34" charset="-120"/>
                </a:rPr>
                <a:t>解決方案类 </a:t>
              </a:r>
              <a:r>
                <a:rPr lang="en-US" altLang="zh-CN" sz="1200">
                  <a:solidFill>
                    <a:srgbClr val="D59DFF"/>
                  </a:solidFill>
                  <a:latin typeface="Microsoft JhengHei Light" panose="020B0304030504040204" pitchFamily="34" charset="-120"/>
                  <a:ea typeface="Microsoft JhengHei Light" panose="020B0304030504040204" pitchFamily="34" charset="-120"/>
                </a:rPr>
                <a:t>(Pre-built)</a:t>
              </a:r>
              <a:endParaRPr lang="en-US" sz="1400">
                <a:solidFill>
                  <a:srgbClr val="D59DFF"/>
                </a:solidFill>
                <a:latin typeface="Microsoft JhengHei Light" panose="020B0304030504040204" pitchFamily="34" charset="-120"/>
                <a:ea typeface="Microsoft JhengHei Light" panose="020B0304030504040204" pitchFamily="34" charset="-120"/>
              </a:endParaRPr>
            </a:p>
          </p:txBody>
        </p:sp>
      </p:grpSp>
      <p:grpSp>
        <p:nvGrpSpPr>
          <p:cNvPr id="101" name="Group 100">
            <a:extLst>
              <a:ext uri="{FF2B5EF4-FFF2-40B4-BE49-F238E27FC236}">
                <a16:creationId xmlns:a16="http://schemas.microsoft.com/office/drawing/2014/main" id="{3F7FBAA6-EDE7-895E-6C1D-2B7717D5E347}"/>
              </a:ext>
            </a:extLst>
          </p:cNvPr>
          <p:cNvGrpSpPr/>
          <p:nvPr/>
        </p:nvGrpSpPr>
        <p:grpSpPr>
          <a:xfrm>
            <a:off x="9664374" y="4307545"/>
            <a:ext cx="1271764" cy="323893"/>
            <a:chOff x="9581171" y="4200619"/>
            <a:chExt cx="1271764" cy="323893"/>
          </a:xfrm>
        </p:grpSpPr>
        <p:sp>
          <p:nvSpPr>
            <p:cNvPr id="94" name="TextBox 93">
              <a:extLst>
                <a:ext uri="{FF2B5EF4-FFF2-40B4-BE49-F238E27FC236}">
                  <a16:creationId xmlns:a16="http://schemas.microsoft.com/office/drawing/2014/main" id="{0FE1A303-A357-EF15-3939-0AB43533F67E}"/>
                </a:ext>
              </a:extLst>
            </p:cNvPr>
            <p:cNvSpPr txBox="1"/>
            <p:nvPr/>
          </p:nvSpPr>
          <p:spPr>
            <a:xfrm>
              <a:off x="10052716" y="4247513"/>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95" name="Picture 94">
              <a:extLst>
                <a:ext uri="{FF2B5EF4-FFF2-40B4-BE49-F238E27FC236}">
                  <a16:creationId xmlns:a16="http://schemas.microsoft.com/office/drawing/2014/main" id="{8F4A74C6-1126-D53A-B36D-D16BC7C539F5}"/>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9581171" y="4200619"/>
              <a:ext cx="457200" cy="323893"/>
            </a:xfrm>
            <a:prstGeom prst="rect">
              <a:avLst/>
            </a:prstGeom>
          </p:spPr>
        </p:pic>
      </p:grpSp>
      <p:sp>
        <p:nvSpPr>
          <p:cNvPr id="96" name="Google Shape;507;p43">
            <a:extLst>
              <a:ext uri="{FF2B5EF4-FFF2-40B4-BE49-F238E27FC236}">
                <a16:creationId xmlns:a16="http://schemas.microsoft.com/office/drawing/2014/main" id="{5BC4F643-3ACB-E6D3-44F7-CDE174D3B97D}"/>
              </a:ext>
            </a:extLst>
          </p:cNvPr>
          <p:cNvSpPr txBox="1"/>
          <p:nvPr/>
        </p:nvSpPr>
        <p:spPr>
          <a:xfrm>
            <a:off x="8811306" y="2259957"/>
            <a:ext cx="1082120" cy="367363"/>
          </a:xfrm>
          <a:prstGeom prst="rect">
            <a:avLst/>
          </a:prstGeom>
          <a:solidFill>
            <a:srgbClr val="050060">
              <a:alpha val="17880"/>
            </a:srgbClr>
          </a:solidFill>
          <a:ln w="9525" cap="flat" cmpd="sng">
            <a:solidFill>
              <a:srgbClr val="D59D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rgbClr val="D59DFF"/>
                </a:solidFill>
                <a:latin typeface="Microsoft JhengHei Light" panose="020B0304030504040204" pitchFamily="34" charset="-120"/>
                <a:ea typeface="Microsoft JhengHei Light" panose="020B0304030504040204" pitchFamily="34" charset="-120"/>
                <a:cs typeface="Muli"/>
                <a:sym typeface="Muli"/>
              </a:rPr>
              <a:t>医学文档解析</a:t>
            </a:r>
            <a:endParaRPr kumimoji="0" sz="9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7" name="Google Shape;507;p43">
            <a:extLst>
              <a:ext uri="{FF2B5EF4-FFF2-40B4-BE49-F238E27FC236}">
                <a16:creationId xmlns:a16="http://schemas.microsoft.com/office/drawing/2014/main" id="{7CF568A7-6080-86CD-92D5-AE41E468BEA0}"/>
              </a:ext>
            </a:extLst>
          </p:cNvPr>
          <p:cNvSpPr txBox="1"/>
          <p:nvPr/>
        </p:nvSpPr>
        <p:spPr>
          <a:xfrm>
            <a:off x="10004062" y="2259957"/>
            <a:ext cx="1139217" cy="367363"/>
          </a:xfrm>
          <a:prstGeom prst="rect">
            <a:avLst/>
          </a:prstGeom>
          <a:solidFill>
            <a:srgbClr val="050060">
              <a:alpha val="17880"/>
            </a:srgbClr>
          </a:solidFill>
          <a:ln w="9525" cap="flat" cmpd="sng">
            <a:solidFill>
              <a:srgbClr val="D59D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kumimoji="0" lang="zh-CN" altLang="en-US" sz="10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rPr>
              <a:t>视频分析</a:t>
            </a:r>
            <a:r>
              <a:rPr kumimoji="0" lang="en-US" altLang="zh-CN" sz="10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rPr>
              <a:t>/</a:t>
            </a:r>
            <a:r>
              <a:rPr kumimoji="0" lang="zh-CN" altLang="en-US" sz="10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rPr>
              <a:t>打标签</a:t>
            </a:r>
            <a:endParaRPr kumimoji="0" sz="9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8" name="Google Shape;507;p43">
            <a:extLst>
              <a:ext uri="{FF2B5EF4-FFF2-40B4-BE49-F238E27FC236}">
                <a16:creationId xmlns:a16="http://schemas.microsoft.com/office/drawing/2014/main" id="{B497CE75-111E-6B20-6D0E-601C5A323BF4}"/>
              </a:ext>
            </a:extLst>
          </p:cNvPr>
          <p:cNvSpPr txBox="1"/>
          <p:nvPr/>
        </p:nvSpPr>
        <p:spPr>
          <a:xfrm>
            <a:off x="8811306" y="2811001"/>
            <a:ext cx="2331974" cy="367363"/>
          </a:xfrm>
          <a:prstGeom prst="rect">
            <a:avLst/>
          </a:prstGeom>
          <a:solidFill>
            <a:srgbClr val="050060">
              <a:alpha val="17880"/>
            </a:srgbClr>
          </a:solidFill>
          <a:ln w="9525" cap="flat" cmpd="sng">
            <a:solidFill>
              <a:srgbClr val="D59D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altLang="zh-CN" sz="1000" kern="0">
                <a:solidFill>
                  <a:srgbClr val="D59DFF"/>
                </a:solidFill>
                <a:latin typeface="Microsoft JhengHei Light" panose="020B0304030504040204" pitchFamily="34" charset="-120"/>
                <a:ea typeface="Microsoft JhengHei Light" panose="020B0304030504040204" pitchFamily="34" charset="-120"/>
                <a:cs typeface="Muli"/>
                <a:sym typeface="Muli"/>
              </a:rPr>
              <a:t>Pre-built OCR</a:t>
            </a:r>
            <a:r>
              <a:rPr lang="zh-CN" altLang="en-US" sz="1000" kern="0">
                <a:solidFill>
                  <a:srgbClr val="D59DFF"/>
                </a:solidFill>
                <a:latin typeface="Microsoft JhengHei Light" panose="020B0304030504040204" pitchFamily="34" charset="-120"/>
                <a:ea typeface="Microsoft JhengHei Light" panose="020B0304030504040204" pitchFamily="34" charset="-120"/>
                <a:cs typeface="Muli"/>
                <a:sym typeface="Muli"/>
              </a:rPr>
              <a:t>方案</a:t>
            </a:r>
            <a:endParaRPr kumimoji="0" sz="9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00" name="Group 99">
            <a:extLst>
              <a:ext uri="{FF2B5EF4-FFF2-40B4-BE49-F238E27FC236}">
                <a16:creationId xmlns:a16="http://schemas.microsoft.com/office/drawing/2014/main" id="{7AF1FD9D-A02A-DB88-E90F-EEC15618B7BF}"/>
              </a:ext>
            </a:extLst>
          </p:cNvPr>
          <p:cNvGrpSpPr/>
          <p:nvPr/>
        </p:nvGrpSpPr>
        <p:grpSpPr>
          <a:xfrm>
            <a:off x="6259442" y="4329854"/>
            <a:ext cx="1271764" cy="323893"/>
            <a:chOff x="6241970" y="4200619"/>
            <a:chExt cx="1271764" cy="323893"/>
          </a:xfrm>
        </p:grpSpPr>
        <p:sp>
          <p:nvSpPr>
            <p:cNvPr id="89" name="TextBox 88">
              <a:extLst>
                <a:ext uri="{FF2B5EF4-FFF2-40B4-BE49-F238E27FC236}">
                  <a16:creationId xmlns:a16="http://schemas.microsoft.com/office/drawing/2014/main" id="{13068722-0729-3D96-3ACE-DCDB45058691}"/>
                </a:ext>
              </a:extLst>
            </p:cNvPr>
            <p:cNvSpPr txBox="1"/>
            <p:nvPr/>
          </p:nvSpPr>
          <p:spPr>
            <a:xfrm>
              <a:off x="6713515" y="423604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99" name="Picture 98">
              <a:extLst>
                <a:ext uri="{FF2B5EF4-FFF2-40B4-BE49-F238E27FC236}">
                  <a16:creationId xmlns:a16="http://schemas.microsoft.com/office/drawing/2014/main" id="{6F84E0A2-ED47-015F-6065-0E540E4F48A1}"/>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6241970" y="4200619"/>
              <a:ext cx="457200" cy="323893"/>
            </a:xfrm>
            <a:prstGeom prst="rect">
              <a:avLst/>
            </a:prstGeom>
          </p:spPr>
        </p:pic>
      </p:grpSp>
      <p:sp>
        <p:nvSpPr>
          <p:cNvPr id="102" name="Title 1">
            <a:extLst>
              <a:ext uri="{FF2B5EF4-FFF2-40B4-BE49-F238E27FC236}">
                <a16:creationId xmlns:a16="http://schemas.microsoft.com/office/drawing/2014/main" id="{570FBA52-1FA9-E61F-9FA4-BF7404C7E0F3}"/>
              </a:ext>
            </a:extLst>
          </p:cNvPr>
          <p:cNvSpPr txBox="1">
            <a:spLocks/>
          </p:cNvSpPr>
          <p:nvPr/>
        </p:nvSpPr>
        <p:spPr>
          <a:xfrm>
            <a:off x="8776236" y="3278106"/>
            <a:ext cx="1626973" cy="30385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buFont typeface="Arial" panose="020B0604020202020204" pitchFamily="34" charset="0"/>
              <a:buChar char="•"/>
            </a:pPr>
            <a:r>
              <a:rPr lang="zh-CN" altLang="en-US" sz="1000">
                <a:solidFill>
                  <a:schemeClr val="tx1"/>
                </a:solidFill>
                <a:latin typeface="Microsoft JhengHei Light" panose="020B0304030504040204" pitchFamily="34" charset="-120"/>
                <a:ea typeface="Microsoft JhengHei Light" panose="020B0304030504040204" pitchFamily="34" charset="-120"/>
              </a:rPr>
              <a:t>发票</a:t>
            </a:r>
            <a:r>
              <a:rPr lang="en-US" altLang="zh-CN" sz="1000">
                <a:solidFill>
                  <a:schemeClr val="tx1"/>
                </a:solidFill>
                <a:latin typeface="Microsoft JhengHei Light" panose="020B0304030504040204" pitchFamily="34" charset="-120"/>
                <a:ea typeface="Microsoft JhengHei Light" panose="020B0304030504040204" pitchFamily="34" charset="-120"/>
              </a:rPr>
              <a:t>/</a:t>
            </a:r>
            <a:r>
              <a:rPr lang="zh-CN" altLang="en-US" sz="1000">
                <a:solidFill>
                  <a:schemeClr val="tx1"/>
                </a:solidFill>
                <a:latin typeface="Microsoft JhengHei Light" panose="020B0304030504040204" pitchFamily="34" charset="-120"/>
                <a:ea typeface="Microsoft JhengHei Light" panose="020B0304030504040204" pitchFamily="34" charset="-120"/>
              </a:rPr>
              <a:t>小票</a:t>
            </a:r>
            <a:r>
              <a:rPr lang="en-US" altLang="zh-CN" sz="1000">
                <a:solidFill>
                  <a:schemeClr val="tx1"/>
                </a:solidFill>
                <a:latin typeface="Microsoft JhengHei Light" panose="020B0304030504040204" pitchFamily="34" charset="-120"/>
                <a:ea typeface="Microsoft JhengHei Light" panose="020B0304030504040204" pitchFamily="34" charset="-120"/>
              </a:rPr>
              <a:t>/</a:t>
            </a:r>
            <a:r>
              <a:rPr lang="zh-CN" altLang="en-US" sz="1000">
                <a:solidFill>
                  <a:schemeClr val="tx1"/>
                </a:solidFill>
                <a:latin typeface="Microsoft JhengHei Light" panose="020B0304030504040204" pitchFamily="34" charset="-120"/>
                <a:ea typeface="Microsoft JhengHei Light" panose="020B0304030504040204" pitchFamily="34" charset="-120"/>
              </a:rPr>
              <a:t>收据识别</a:t>
            </a:r>
            <a:endParaRPr lang="en-US" altLang="zh-CN" sz="1000">
              <a:solidFill>
                <a:schemeClr val="tx1"/>
              </a:solidFill>
              <a:latin typeface="Microsoft JhengHei Light" panose="020B0304030504040204" pitchFamily="34" charset="-120"/>
              <a:ea typeface="Microsoft JhengHei Light" panose="020B0304030504040204" pitchFamily="34" charset="-120"/>
            </a:endParaRPr>
          </a:p>
          <a:p>
            <a:pPr marL="171450" indent="-171450" algn="l">
              <a:buFont typeface="Arial" panose="020B0604020202020204" pitchFamily="34" charset="0"/>
              <a:buChar char="•"/>
            </a:pPr>
            <a:r>
              <a:rPr lang="zh-CN" altLang="en-US" sz="1000">
                <a:solidFill>
                  <a:schemeClr val="tx1"/>
                </a:solidFill>
                <a:latin typeface="Microsoft JhengHei Light" panose="020B0304030504040204" pitchFamily="34" charset="-120"/>
                <a:ea typeface="Microsoft JhengHei Light" panose="020B0304030504040204" pitchFamily="34" charset="-120"/>
              </a:rPr>
              <a:t>表单解析</a:t>
            </a:r>
            <a:r>
              <a:rPr lang="en-US" altLang="zh-CN" sz="1000">
                <a:solidFill>
                  <a:schemeClr val="tx1"/>
                </a:solidFill>
                <a:latin typeface="Microsoft JhengHei Light" panose="020B0304030504040204" pitchFamily="34" charset="-120"/>
                <a:ea typeface="Microsoft JhengHei Light" panose="020B0304030504040204" pitchFamily="34" charset="-120"/>
              </a:rPr>
              <a:t>&amp;</a:t>
            </a:r>
            <a:r>
              <a:rPr lang="zh-CN" altLang="en-US" sz="1000">
                <a:solidFill>
                  <a:schemeClr val="tx1"/>
                </a:solidFill>
                <a:latin typeface="Microsoft JhengHei Light" panose="020B0304030504040204" pitchFamily="34" charset="-120"/>
                <a:ea typeface="Microsoft JhengHei Light" panose="020B0304030504040204" pitchFamily="34" charset="-120"/>
              </a:rPr>
              <a:t>识别</a:t>
            </a:r>
            <a:endParaRPr lang="en-US" altLang="zh-CN" sz="1000">
              <a:solidFill>
                <a:schemeClr val="tx1"/>
              </a:solidFill>
              <a:latin typeface="Microsoft JhengHei Light" panose="020B0304030504040204" pitchFamily="34" charset="-120"/>
              <a:ea typeface="Microsoft JhengHei Light" panose="020B0304030504040204" pitchFamily="34" charset="-120"/>
            </a:endParaRPr>
          </a:p>
          <a:p>
            <a:pPr marL="171450" indent="-171450" algn="l">
              <a:buFont typeface="Arial" panose="020B0604020202020204" pitchFamily="34" charset="0"/>
              <a:buChar char="•"/>
            </a:pPr>
            <a:r>
              <a:rPr lang="zh-CN" altLang="en-US" sz="1000">
                <a:solidFill>
                  <a:schemeClr val="tx1"/>
                </a:solidFill>
                <a:latin typeface="Microsoft JhengHei Light" panose="020B0304030504040204" pitchFamily="34" charset="-120"/>
                <a:ea typeface="Microsoft JhengHei Light" panose="020B0304030504040204" pitchFamily="34" charset="-120"/>
              </a:rPr>
              <a:t>名片识別</a:t>
            </a:r>
            <a:endParaRPr lang="en-US" altLang="zh-CN" sz="1000">
              <a:latin typeface="Microsoft JhengHei Light" panose="020B0304030504040204" pitchFamily="34" charset="-120"/>
              <a:ea typeface="Microsoft JhengHei Light" panose="020B0304030504040204" pitchFamily="34" charset="-120"/>
            </a:endParaRPr>
          </a:p>
        </p:txBody>
      </p:sp>
      <p:sp>
        <p:nvSpPr>
          <p:cNvPr id="103" name="Title 1">
            <a:extLst>
              <a:ext uri="{FF2B5EF4-FFF2-40B4-BE49-F238E27FC236}">
                <a16:creationId xmlns:a16="http://schemas.microsoft.com/office/drawing/2014/main" id="{1683AEFC-84D7-CA1E-26B2-BDE2828144BB}"/>
              </a:ext>
            </a:extLst>
          </p:cNvPr>
          <p:cNvSpPr txBox="1">
            <a:spLocks/>
          </p:cNvSpPr>
          <p:nvPr/>
        </p:nvSpPr>
        <p:spPr>
          <a:xfrm>
            <a:off x="8812187" y="5073114"/>
            <a:ext cx="2770223" cy="3977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zh-CN" altLang="en-US" sz="1400">
                <a:solidFill>
                  <a:schemeClr val="tx1"/>
                </a:solidFill>
                <a:latin typeface="Microsoft JhengHei Light" panose="020B0304030504040204" pitchFamily="34" charset="-120"/>
                <a:ea typeface="Microsoft JhengHei Light" panose="020B0304030504040204" pitchFamily="34" charset="-120"/>
              </a:rPr>
              <a:t>客戶寻求的解決方案级別的应用 </a:t>
            </a:r>
            <a:r>
              <a:rPr lang="en-US" altLang="zh-CN" sz="1400">
                <a:solidFill>
                  <a:schemeClr val="tx1"/>
                </a:solidFill>
                <a:latin typeface="Microsoft JhengHei Light" panose="020B0304030504040204" pitchFamily="34" charset="-120"/>
                <a:ea typeface="Microsoft JhengHei Light" panose="020B0304030504040204" pitchFamily="34" charset="-120"/>
              </a:rPr>
              <a:t>(</a:t>
            </a:r>
            <a:r>
              <a:rPr lang="zh-CN" altLang="en-US" sz="1400">
                <a:solidFill>
                  <a:srgbClr val="D59DFF"/>
                </a:solidFill>
                <a:latin typeface="Microsoft JhengHei Light" panose="020B0304030504040204" pitchFamily="34" charset="-120"/>
                <a:ea typeface="Microsoft JhengHei Light" panose="020B0304030504040204" pitchFamily="34" charset="-120"/>
              </a:rPr>
              <a:t>开箱即用</a:t>
            </a:r>
            <a:r>
              <a:rPr lang="en-US" altLang="zh-CN" sz="1400">
                <a:solidFill>
                  <a:schemeClr val="tx1"/>
                </a:solidFill>
                <a:latin typeface="Microsoft JhengHei Light" panose="020B0304030504040204" pitchFamily="34" charset="-120"/>
                <a:ea typeface="Microsoft JhengHei Light" panose="020B0304030504040204" pitchFamily="34" charset="-120"/>
              </a:rPr>
              <a:t>)</a:t>
            </a:r>
            <a:endParaRPr lang="en-US" altLang="zh-CN" sz="1400">
              <a:latin typeface="Microsoft JhengHei Light" panose="020B0304030504040204" pitchFamily="34" charset="-120"/>
              <a:ea typeface="Microsoft JhengHei Light" panose="020B0304030504040204" pitchFamily="34" charset="-120"/>
            </a:endParaRPr>
          </a:p>
        </p:txBody>
      </p:sp>
      <p:sp>
        <p:nvSpPr>
          <p:cNvPr id="2" name="Google Shape;507;p43">
            <a:extLst>
              <a:ext uri="{FF2B5EF4-FFF2-40B4-BE49-F238E27FC236}">
                <a16:creationId xmlns:a16="http://schemas.microsoft.com/office/drawing/2014/main" id="{A36C4CEF-09C9-83EC-48FC-4771EF847A14}"/>
              </a:ext>
            </a:extLst>
          </p:cNvPr>
          <p:cNvSpPr txBox="1"/>
          <p:nvPr/>
        </p:nvSpPr>
        <p:spPr>
          <a:xfrm>
            <a:off x="11253917" y="2259957"/>
            <a:ext cx="459550" cy="918407"/>
          </a:xfrm>
          <a:prstGeom prst="rect">
            <a:avLst/>
          </a:prstGeom>
          <a:solidFill>
            <a:srgbClr val="050060">
              <a:alpha val="17880"/>
            </a:srgbClr>
          </a:solidFill>
          <a:ln w="9525" cap="flat" cmpd="sng">
            <a:solidFill>
              <a:srgbClr val="D59D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kumimoji="0" lang="zh-CN" altLang="en-US" sz="10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rPr>
              <a:t>搜索</a:t>
            </a:r>
            <a:endParaRPr kumimoji="0" sz="900" i="0" u="none" strike="noStrike" kern="0" cap="none" spc="0" normalizeH="0" baseline="0" noProof="0">
              <a:ln>
                <a:noFill/>
              </a:ln>
              <a:solidFill>
                <a:srgbClr val="D59D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3" name="Vision">
            <a:extLst>
              <a:ext uri="{FF2B5EF4-FFF2-40B4-BE49-F238E27FC236}">
                <a16:creationId xmlns:a16="http://schemas.microsoft.com/office/drawing/2014/main" id="{24C1A004-E660-2781-3D56-02A3E820419C}"/>
              </a:ext>
              <a:ext uri="{C183D7F6-B498-43B3-948B-1728B52AA6E4}">
                <adec:decorative xmlns:adec="http://schemas.microsoft.com/office/drawing/2017/decorative" val="1"/>
              </a:ext>
            </a:extLst>
          </p:cNvPr>
          <p:cNvGrpSpPr/>
          <p:nvPr/>
        </p:nvGrpSpPr>
        <p:grpSpPr>
          <a:xfrm>
            <a:off x="6735272" y="3232574"/>
            <a:ext cx="324205" cy="274320"/>
            <a:chOff x="5548028" y="2938515"/>
            <a:chExt cx="455215" cy="461879"/>
          </a:xfrm>
        </p:grpSpPr>
        <p:grpSp>
          <p:nvGrpSpPr>
            <p:cNvPr id="4" name="Group 3">
              <a:extLst>
                <a:ext uri="{FF2B5EF4-FFF2-40B4-BE49-F238E27FC236}">
                  <a16:creationId xmlns:a16="http://schemas.microsoft.com/office/drawing/2014/main" id="{9B460268-45E0-0E04-5C14-2B41F921E881}"/>
                </a:ext>
              </a:extLst>
            </p:cNvPr>
            <p:cNvGrpSpPr/>
            <p:nvPr/>
          </p:nvGrpSpPr>
          <p:grpSpPr>
            <a:xfrm>
              <a:off x="5548028" y="2938515"/>
              <a:ext cx="455215" cy="461879"/>
              <a:chOff x="5548028" y="2938515"/>
              <a:chExt cx="455215" cy="461879"/>
            </a:xfrm>
          </p:grpSpPr>
          <p:sp>
            <p:nvSpPr>
              <p:cNvPr id="33" name="Freeform: Shape 32">
                <a:extLst>
                  <a:ext uri="{FF2B5EF4-FFF2-40B4-BE49-F238E27FC236}">
                    <a16:creationId xmlns:a16="http://schemas.microsoft.com/office/drawing/2014/main" id="{AAED376F-1C52-D4D8-4E0C-3A3EBF50CF8D}"/>
                  </a:ext>
                  <a:ext uri="{C183D7F6-B498-43B3-948B-1728B52AA6E4}">
                    <adec:decorative xmlns:adec="http://schemas.microsoft.com/office/drawing/2017/decorative" val="1"/>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4" name="Freeform: Shape 33">
                <a:extLst>
                  <a:ext uri="{FF2B5EF4-FFF2-40B4-BE49-F238E27FC236}">
                    <a16:creationId xmlns:a16="http://schemas.microsoft.com/office/drawing/2014/main" id="{F2E90BA7-BF8E-7CB9-8F81-F4BB096A973B}"/>
                  </a:ext>
                  <a:ext uri="{C183D7F6-B498-43B3-948B-1728B52AA6E4}">
                    <adec:decorative xmlns:adec="http://schemas.microsoft.com/office/drawing/2017/decorative" val="1"/>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5" name="Freeform: Shape 34">
                <a:extLst>
                  <a:ext uri="{FF2B5EF4-FFF2-40B4-BE49-F238E27FC236}">
                    <a16:creationId xmlns:a16="http://schemas.microsoft.com/office/drawing/2014/main" id="{E8D29EA1-0EBE-049C-B59B-F2173B715524}"/>
                  </a:ext>
                  <a:ext uri="{C183D7F6-B498-43B3-948B-1728B52AA6E4}">
                    <adec:decorative xmlns:adec="http://schemas.microsoft.com/office/drawing/2017/decorative" val="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6" name="Freeform: Shape 35">
                <a:extLst>
                  <a:ext uri="{FF2B5EF4-FFF2-40B4-BE49-F238E27FC236}">
                    <a16:creationId xmlns:a16="http://schemas.microsoft.com/office/drawing/2014/main" id="{35935721-6094-F716-1BF1-7E7B31EF3A98}"/>
                  </a:ext>
                  <a:ext uri="{C183D7F6-B498-43B3-948B-1728B52AA6E4}">
                    <adec:decorative xmlns:adec="http://schemas.microsoft.com/office/drawing/2017/decorative" val="1"/>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cxnSp>
          <p:nvCxnSpPr>
            <p:cNvPr id="5" name="Straight Connector 4">
              <a:extLst>
                <a:ext uri="{FF2B5EF4-FFF2-40B4-BE49-F238E27FC236}">
                  <a16:creationId xmlns:a16="http://schemas.microsoft.com/office/drawing/2014/main" id="{A5A670A9-7584-E7EB-59D3-6D13C73E2D19}"/>
                </a:ext>
                <a:ext uri="{C183D7F6-B498-43B3-948B-1728B52AA6E4}">
                  <adec:decorative xmlns:adec="http://schemas.microsoft.com/office/drawing/2017/decorative" val="1"/>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7" name="Straight Connector 6">
              <a:extLst>
                <a:ext uri="{FF2B5EF4-FFF2-40B4-BE49-F238E27FC236}">
                  <a16:creationId xmlns:a16="http://schemas.microsoft.com/office/drawing/2014/main" id="{AD4292B5-069C-DF56-1EF5-CEB2FA2230BF}"/>
                </a:ext>
                <a:ext uri="{C183D7F6-B498-43B3-948B-1728B52AA6E4}">
                  <adec:decorative xmlns:adec="http://schemas.microsoft.com/office/drawing/2017/decorative" val="1"/>
                </a:ext>
              </a:extLst>
            </p:cNvPr>
            <p:cNvCxnSpPr>
              <a:cxnSpLocks/>
              <a:endCxn id="24"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9" name="Straight Connector 8">
              <a:extLst>
                <a:ext uri="{FF2B5EF4-FFF2-40B4-BE49-F238E27FC236}">
                  <a16:creationId xmlns:a16="http://schemas.microsoft.com/office/drawing/2014/main" id="{C3094205-0062-088A-A86C-952F12029477}"/>
                </a:ext>
                <a:ext uri="{C183D7F6-B498-43B3-948B-1728B52AA6E4}">
                  <adec:decorative xmlns:adec="http://schemas.microsoft.com/office/drawing/2017/decorative" val="1"/>
                </a:ext>
              </a:extLst>
            </p:cNvPr>
            <p:cNvCxnSpPr>
              <a:cxnSpLocks/>
              <a:stCxn id="31"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10" name="Straight Connector 9">
              <a:extLst>
                <a:ext uri="{FF2B5EF4-FFF2-40B4-BE49-F238E27FC236}">
                  <a16:creationId xmlns:a16="http://schemas.microsoft.com/office/drawing/2014/main" id="{F7520853-0DF2-A43D-DEA0-E4823DCBC4FF}"/>
                </a:ext>
                <a:ext uri="{C183D7F6-B498-43B3-948B-1728B52AA6E4}">
                  <adec:decorative xmlns:adec="http://schemas.microsoft.com/office/drawing/2017/decorative" val="1"/>
                </a:ext>
              </a:extLst>
            </p:cNvPr>
            <p:cNvCxnSpPr>
              <a:cxnSpLocks/>
              <a:stCxn id="24" idx="0"/>
              <a:endCxn id="32"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12" name="Straight Connector 11">
              <a:extLst>
                <a:ext uri="{FF2B5EF4-FFF2-40B4-BE49-F238E27FC236}">
                  <a16:creationId xmlns:a16="http://schemas.microsoft.com/office/drawing/2014/main" id="{9DD3DE5F-DCD2-6C4F-CCC9-713888430CE8}"/>
                </a:ext>
                <a:ext uri="{C183D7F6-B498-43B3-948B-1728B52AA6E4}">
                  <adec:decorative xmlns:adec="http://schemas.microsoft.com/office/drawing/2017/decorative" val="1"/>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13" name="Straight Connector 12">
              <a:extLst>
                <a:ext uri="{FF2B5EF4-FFF2-40B4-BE49-F238E27FC236}">
                  <a16:creationId xmlns:a16="http://schemas.microsoft.com/office/drawing/2014/main" id="{34D60EAD-FDD7-E577-7342-6EB0ECED7178}"/>
                </a:ext>
                <a:ext uri="{C183D7F6-B498-43B3-948B-1728B52AA6E4}">
                  <adec:decorative xmlns:adec="http://schemas.microsoft.com/office/drawing/2017/decorative" val="1"/>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4" name="Straight Connector 13">
              <a:extLst>
                <a:ext uri="{FF2B5EF4-FFF2-40B4-BE49-F238E27FC236}">
                  <a16:creationId xmlns:a16="http://schemas.microsoft.com/office/drawing/2014/main" id="{868E9224-771C-F929-FD47-B7C67EB8361E}"/>
                </a:ext>
                <a:ext uri="{C183D7F6-B498-43B3-948B-1728B52AA6E4}">
                  <adec:decorative xmlns:adec="http://schemas.microsoft.com/office/drawing/2017/decorative" val="1"/>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16" name="Straight Connector 15">
              <a:extLst>
                <a:ext uri="{FF2B5EF4-FFF2-40B4-BE49-F238E27FC236}">
                  <a16:creationId xmlns:a16="http://schemas.microsoft.com/office/drawing/2014/main" id="{D8750E0B-8EC3-4888-12FE-DE402AADC38C}"/>
                </a:ext>
                <a:ext uri="{C183D7F6-B498-43B3-948B-1728B52AA6E4}">
                  <adec:decorative xmlns:adec="http://schemas.microsoft.com/office/drawing/2017/decorative" val="1"/>
                </a:ext>
              </a:extLst>
            </p:cNvPr>
            <p:cNvCxnSpPr>
              <a:cxnSpLocks/>
              <a:stCxn id="23"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17" name="Straight Connector 16">
              <a:extLst>
                <a:ext uri="{FF2B5EF4-FFF2-40B4-BE49-F238E27FC236}">
                  <a16:creationId xmlns:a16="http://schemas.microsoft.com/office/drawing/2014/main" id="{46439BB3-17C4-06CA-E588-83CE074C172F}"/>
                </a:ext>
                <a:ext uri="{C183D7F6-B498-43B3-948B-1728B52AA6E4}">
                  <adec:decorative xmlns:adec="http://schemas.microsoft.com/office/drawing/2017/decorative" val="1"/>
                </a:ext>
              </a:extLst>
            </p:cNvPr>
            <p:cNvCxnSpPr>
              <a:cxnSpLocks/>
              <a:stCxn id="23"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0" name="Group 19">
              <a:extLst>
                <a:ext uri="{FF2B5EF4-FFF2-40B4-BE49-F238E27FC236}">
                  <a16:creationId xmlns:a16="http://schemas.microsoft.com/office/drawing/2014/main" id="{ADF7DED6-1C0A-9056-AC4D-02AACDC8F046}"/>
                </a:ext>
              </a:extLst>
            </p:cNvPr>
            <p:cNvGrpSpPr/>
            <p:nvPr/>
          </p:nvGrpSpPr>
          <p:grpSpPr>
            <a:xfrm>
              <a:off x="5645933" y="2971785"/>
              <a:ext cx="274035" cy="404067"/>
              <a:chOff x="5636354" y="2960513"/>
              <a:chExt cx="274035" cy="404067"/>
            </a:xfrm>
          </p:grpSpPr>
          <p:sp>
            <p:nvSpPr>
              <p:cNvPr id="21" name="Rectangle 20">
                <a:extLst>
                  <a:ext uri="{FF2B5EF4-FFF2-40B4-BE49-F238E27FC236}">
                    <a16:creationId xmlns:a16="http://schemas.microsoft.com/office/drawing/2014/main" id="{726E9B91-33B8-AAC4-3363-F3DA8E6F917B}"/>
                  </a:ext>
                  <a:ext uri="{C183D7F6-B498-43B3-948B-1728B52AA6E4}">
                    <adec:decorative xmlns:adec="http://schemas.microsoft.com/office/drawing/2017/decorative" val="1"/>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3" name="Rectangle 22">
                <a:extLst>
                  <a:ext uri="{FF2B5EF4-FFF2-40B4-BE49-F238E27FC236}">
                    <a16:creationId xmlns:a16="http://schemas.microsoft.com/office/drawing/2014/main" id="{1F450264-01AC-D195-C32B-0B6DCA2074AB}"/>
                  </a:ext>
                  <a:ext uri="{C183D7F6-B498-43B3-948B-1728B52AA6E4}">
                    <adec:decorative xmlns:adec="http://schemas.microsoft.com/office/drawing/2017/decorative" val="1"/>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4" name="Rectangle 23">
                <a:extLst>
                  <a:ext uri="{FF2B5EF4-FFF2-40B4-BE49-F238E27FC236}">
                    <a16:creationId xmlns:a16="http://schemas.microsoft.com/office/drawing/2014/main" id="{E8A7994F-6F57-2306-E807-02F3691AFA60}"/>
                  </a:ext>
                  <a:ext uri="{C183D7F6-B498-43B3-948B-1728B52AA6E4}">
                    <adec:decorative xmlns:adec="http://schemas.microsoft.com/office/drawing/2017/decorative" val="1"/>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7" name="Rectangle 26">
                <a:extLst>
                  <a:ext uri="{FF2B5EF4-FFF2-40B4-BE49-F238E27FC236}">
                    <a16:creationId xmlns:a16="http://schemas.microsoft.com/office/drawing/2014/main" id="{5505E6EC-DB8C-B304-2D6B-D55AC3CF59EC}"/>
                  </a:ext>
                  <a:ext uri="{C183D7F6-B498-43B3-948B-1728B52AA6E4}">
                    <adec:decorative xmlns:adec="http://schemas.microsoft.com/office/drawing/2017/decorative" val="1"/>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28" name="Rectangle 27">
                <a:extLst>
                  <a:ext uri="{FF2B5EF4-FFF2-40B4-BE49-F238E27FC236}">
                    <a16:creationId xmlns:a16="http://schemas.microsoft.com/office/drawing/2014/main" id="{8F972F4D-02D7-2A0B-E984-564FC8C0E46E}"/>
                  </a:ext>
                  <a:ext uri="{C183D7F6-B498-43B3-948B-1728B52AA6E4}">
                    <adec:decorative xmlns:adec="http://schemas.microsoft.com/office/drawing/2017/decorative" val="1"/>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nvGrpSpPr>
              <p:cNvPr id="29" name="Group 28">
                <a:extLst>
                  <a:ext uri="{FF2B5EF4-FFF2-40B4-BE49-F238E27FC236}">
                    <a16:creationId xmlns:a16="http://schemas.microsoft.com/office/drawing/2014/main" id="{9DAE4D2B-8C77-418D-4C08-F9B91A7A2E6C}"/>
                  </a:ext>
                </a:extLst>
              </p:cNvPr>
              <p:cNvGrpSpPr/>
              <p:nvPr/>
            </p:nvGrpSpPr>
            <p:grpSpPr>
              <a:xfrm>
                <a:off x="5636354" y="2960513"/>
                <a:ext cx="274035" cy="115338"/>
                <a:chOff x="5636354" y="2960513"/>
                <a:chExt cx="274035" cy="115338"/>
              </a:xfrm>
            </p:grpSpPr>
            <p:sp>
              <p:nvSpPr>
                <p:cNvPr id="30" name="Rectangle 29">
                  <a:extLst>
                    <a:ext uri="{FF2B5EF4-FFF2-40B4-BE49-F238E27FC236}">
                      <a16:creationId xmlns:a16="http://schemas.microsoft.com/office/drawing/2014/main" id="{FE202004-D363-7BF0-4C70-96D407CE1EBB}"/>
                    </a:ext>
                    <a:ext uri="{C183D7F6-B498-43B3-948B-1728B52AA6E4}">
                      <adec:decorative xmlns:adec="http://schemas.microsoft.com/office/drawing/2017/decorative" val="1"/>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1" name="Rectangle 30">
                  <a:extLst>
                    <a:ext uri="{FF2B5EF4-FFF2-40B4-BE49-F238E27FC236}">
                      <a16:creationId xmlns:a16="http://schemas.microsoft.com/office/drawing/2014/main" id="{54F3977A-43CA-4015-60F8-D3CD57A725B0}"/>
                    </a:ext>
                    <a:ext uri="{C183D7F6-B498-43B3-948B-1728B52AA6E4}">
                      <adec:decorative xmlns:adec="http://schemas.microsoft.com/office/drawing/2017/decorative" val="1"/>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2" name="Rectangle 31">
                  <a:extLst>
                    <a:ext uri="{FF2B5EF4-FFF2-40B4-BE49-F238E27FC236}">
                      <a16:creationId xmlns:a16="http://schemas.microsoft.com/office/drawing/2014/main" id="{BA926222-F7A9-FC53-C374-7093BFF3D16D}"/>
                    </a:ext>
                    <a:ext uri="{C183D7F6-B498-43B3-948B-1728B52AA6E4}">
                      <adec:decorative xmlns:adec="http://schemas.microsoft.com/office/drawing/2017/decorative" val="1"/>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grpSp>
      </p:grpSp>
      <p:grpSp>
        <p:nvGrpSpPr>
          <p:cNvPr id="37" name="SPEECH">
            <a:extLst>
              <a:ext uri="{FF2B5EF4-FFF2-40B4-BE49-F238E27FC236}">
                <a16:creationId xmlns:a16="http://schemas.microsoft.com/office/drawing/2014/main" id="{8DC43F6F-4398-B944-0E0C-3E35F624197C}"/>
              </a:ext>
              <a:ext uri="{C183D7F6-B498-43B3-948B-1728B52AA6E4}">
                <adec:decorative xmlns:adec="http://schemas.microsoft.com/office/drawing/2017/decorative" val="1"/>
              </a:ext>
            </a:extLst>
          </p:cNvPr>
          <p:cNvGrpSpPr>
            <a:grpSpLocks noChangeAspect="1"/>
          </p:cNvGrpSpPr>
          <p:nvPr/>
        </p:nvGrpSpPr>
        <p:grpSpPr>
          <a:xfrm>
            <a:off x="7699572" y="3234304"/>
            <a:ext cx="274320" cy="229285"/>
            <a:chOff x="3586883" y="1492557"/>
            <a:chExt cx="1531563" cy="1280160"/>
          </a:xfrm>
        </p:grpSpPr>
        <p:sp>
          <p:nvSpPr>
            <p:cNvPr id="38" name="Rectangle: Rounded Corners 37">
              <a:extLst>
                <a:ext uri="{FF2B5EF4-FFF2-40B4-BE49-F238E27FC236}">
                  <a16:creationId xmlns:a16="http://schemas.microsoft.com/office/drawing/2014/main" id="{25BE59CB-B327-A76A-B5D2-528800915099}"/>
                </a:ext>
                <a:ext uri="{C183D7F6-B498-43B3-948B-1728B52AA6E4}">
                  <adec:decorative xmlns:adec="http://schemas.microsoft.com/office/drawing/2017/decorative" val="1"/>
                </a:ext>
              </a:extLst>
            </p:cNvPr>
            <p:cNvSpPr/>
            <p:nvPr/>
          </p:nvSpPr>
          <p:spPr bwMode="auto">
            <a:xfrm>
              <a:off x="4143878" y="1741946"/>
              <a:ext cx="61192" cy="77724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39" name="Rectangle: Rounded Corners 38">
              <a:extLst>
                <a:ext uri="{FF2B5EF4-FFF2-40B4-BE49-F238E27FC236}">
                  <a16:creationId xmlns:a16="http://schemas.microsoft.com/office/drawing/2014/main" id="{F721AAB9-ABE2-A810-37B2-FCAE8B85BD67}"/>
                </a:ext>
                <a:ext uri="{C183D7F6-B498-43B3-948B-1728B52AA6E4}">
                  <adec:decorative xmlns:adec="http://schemas.microsoft.com/office/drawing/2017/decorative" val="1"/>
                </a:ext>
              </a:extLst>
            </p:cNvPr>
            <p:cNvSpPr/>
            <p:nvPr/>
          </p:nvSpPr>
          <p:spPr bwMode="auto">
            <a:xfrm>
              <a:off x="4323662" y="1492557"/>
              <a:ext cx="61192" cy="12801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0" name="Rectangle: Rounded Corners 39">
              <a:extLst>
                <a:ext uri="{FF2B5EF4-FFF2-40B4-BE49-F238E27FC236}">
                  <a16:creationId xmlns:a16="http://schemas.microsoft.com/office/drawing/2014/main" id="{A2DDE3F8-1682-3AEF-265B-4E270FF7C87C}"/>
                </a:ext>
                <a:ext uri="{C183D7F6-B498-43B3-948B-1728B52AA6E4}">
                  <adec:decorative xmlns:adec="http://schemas.microsoft.com/office/drawing/2017/decorative" val="1"/>
                </a:ext>
              </a:extLst>
            </p:cNvPr>
            <p:cNvSpPr/>
            <p:nvPr/>
          </p:nvSpPr>
          <p:spPr bwMode="auto">
            <a:xfrm>
              <a:off x="4505673" y="1741946"/>
              <a:ext cx="61192" cy="77724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1" name="Rectangle: Rounded Corners 40">
              <a:extLst>
                <a:ext uri="{FF2B5EF4-FFF2-40B4-BE49-F238E27FC236}">
                  <a16:creationId xmlns:a16="http://schemas.microsoft.com/office/drawing/2014/main" id="{0B3FAA3B-16C3-F650-8871-63666602BBDF}"/>
                </a:ext>
                <a:ext uri="{C183D7F6-B498-43B3-948B-1728B52AA6E4}">
                  <adec:decorative xmlns:adec="http://schemas.microsoft.com/office/drawing/2017/decorative" val="1"/>
                </a:ext>
              </a:extLst>
            </p:cNvPr>
            <p:cNvSpPr/>
            <p:nvPr/>
          </p:nvSpPr>
          <p:spPr bwMode="auto">
            <a:xfrm>
              <a:off x="3586883" y="2075321"/>
              <a:ext cx="64008" cy="137160"/>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2" name="Rectangle: Rounded Corners 41">
              <a:extLst>
                <a:ext uri="{FF2B5EF4-FFF2-40B4-BE49-F238E27FC236}">
                  <a16:creationId xmlns:a16="http://schemas.microsoft.com/office/drawing/2014/main" id="{44E37687-F799-E5E3-2A33-591E8E0D0147}"/>
                </a:ext>
                <a:ext uri="{C183D7F6-B498-43B3-948B-1728B52AA6E4}">
                  <adec:decorative xmlns:adec="http://schemas.microsoft.com/office/drawing/2017/decorative" val="1"/>
                </a:ext>
              </a:extLst>
            </p:cNvPr>
            <p:cNvSpPr/>
            <p:nvPr/>
          </p:nvSpPr>
          <p:spPr bwMode="auto">
            <a:xfrm>
              <a:off x="3771647" y="2029601"/>
              <a:ext cx="61192" cy="228600"/>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3" name="Rectangle: Rounded Corners 42">
              <a:extLst>
                <a:ext uri="{FF2B5EF4-FFF2-40B4-BE49-F238E27FC236}">
                  <a16:creationId xmlns:a16="http://schemas.microsoft.com/office/drawing/2014/main" id="{09960FC6-6B49-BA9D-7431-C1ECAED89B42}"/>
                </a:ext>
                <a:ext uri="{C183D7F6-B498-43B3-948B-1728B52AA6E4}">
                  <adec:decorative xmlns:adec="http://schemas.microsoft.com/office/drawing/2017/decorative" val="1"/>
                </a:ext>
              </a:extLst>
            </p:cNvPr>
            <p:cNvSpPr/>
            <p:nvPr/>
          </p:nvSpPr>
          <p:spPr bwMode="auto">
            <a:xfrm>
              <a:off x="3953595" y="1938161"/>
              <a:ext cx="61192" cy="4114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4" name="Rectangle: Rounded Corners 43">
              <a:extLst>
                <a:ext uri="{FF2B5EF4-FFF2-40B4-BE49-F238E27FC236}">
                  <a16:creationId xmlns:a16="http://schemas.microsoft.com/office/drawing/2014/main" id="{4FEBB5EF-BF68-2093-11F3-32BF6F9689FF}"/>
                </a:ext>
                <a:ext uri="{C183D7F6-B498-43B3-948B-1728B52AA6E4}">
                  <adec:decorative xmlns:adec="http://schemas.microsoft.com/office/drawing/2017/decorative" val="1"/>
                </a:ext>
              </a:extLst>
            </p:cNvPr>
            <p:cNvSpPr/>
            <p:nvPr/>
          </p:nvSpPr>
          <p:spPr bwMode="auto">
            <a:xfrm>
              <a:off x="4697735" y="1938161"/>
              <a:ext cx="61192" cy="4114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5" name="Rectangle: Rounded Corners 44">
              <a:extLst>
                <a:ext uri="{FF2B5EF4-FFF2-40B4-BE49-F238E27FC236}">
                  <a16:creationId xmlns:a16="http://schemas.microsoft.com/office/drawing/2014/main" id="{C4951358-7433-D824-E37F-F034A02CE815}"/>
                </a:ext>
                <a:ext uri="{C183D7F6-B498-43B3-948B-1728B52AA6E4}">
                  <adec:decorative xmlns:adec="http://schemas.microsoft.com/office/drawing/2017/decorative" val="1"/>
                </a:ext>
              </a:extLst>
            </p:cNvPr>
            <p:cNvSpPr/>
            <p:nvPr/>
          </p:nvSpPr>
          <p:spPr bwMode="auto">
            <a:xfrm>
              <a:off x="4859201" y="2029601"/>
              <a:ext cx="61192" cy="228600"/>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7" name="Rectangle: Rounded Corners 46">
              <a:extLst>
                <a:ext uri="{FF2B5EF4-FFF2-40B4-BE49-F238E27FC236}">
                  <a16:creationId xmlns:a16="http://schemas.microsoft.com/office/drawing/2014/main" id="{3B20D270-C571-216F-D0DD-2A983BFB7E3C}"/>
                </a:ext>
                <a:ext uri="{C183D7F6-B498-43B3-948B-1728B52AA6E4}">
                  <adec:decorative xmlns:adec="http://schemas.microsoft.com/office/drawing/2017/decorative" val="1"/>
                </a:ext>
              </a:extLst>
            </p:cNvPr>
            <p:cNvSpPr/>
            <p:nvPr/>
          </p:nvSpPr>
          <p:spPr bwMode="auto">
            <a:xfrm>
              <a:off x="5054438" y="2075321"/>
              <a:ext cx="64008" cy="137160"/>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marL="0" marR="0" lvl="0" indent="0" defTabSz="839225"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grpSp>
      <p:grpSp>
        <p:nvGrpSpPr>
          <p:cNvPr id="48" name="Group 47">
            <a:extLst>
              <a:ext uri="{FF2B5EF4-FFF2-40B4-BE49-F238E27FC236}">
                <a16:creationId xmlns:a16="http://schemas.microsoft.com/office/drawing/2014/main" id="{A8AF9BFD-3371-590A-5F00-286504CFCA19}"/>
              </a:ext>
              <a:ext uri="{C183D7F6-B498-43B3-948B-1728B52AA6E4}">
                <adec:decorative xmlns:adec="http://schemas.microsoft.com/office/drawing/2017/decorative" val="1"/>
              </a:ext>
            </a:extLst>
          </p:cNvPr>
          <p:cNvGrpSpPr/>
          <p:nvPr/>
        </p:nvGrpSpPr>
        <p:grpSpPr>
          <a:xfrm>
            <a:off x="5847330" y="3239040"/>
            <a:ext cx="292548" cy="234162"/>
            <a:chOff x="7006210" y="2115673"/>
            <a:chExt cx="788316" cy="630984"/>
          </a:xfrm>
        </p:grpSpPr>
        <p:sp>
          <p:nvSpPr>
            <p:cNvPr id="49" name="Freeform: Shape 48">
              <a:extLst>
                <a:ext uri="{FF2B5EF4-FFF2-40B4-BE49-F238E27FC236}">
                  <a16:creationId xmlns:a16="http://schemas.microsoft.com/office/drawing/2014/main" id="{261BC177-A740-D06C-9B06-B3B36314AE7D}"/>
                </a:ext>
                <a:ext uri="{C183D7F6-B498-43B3-948B-1728B52AA6E4}">
                  <adec:decorative xmlns:adec="http://schemas.microsoft.com/office/drawing/2017/decorative" val="1"/>
                </a:ext>
              </a:extLst>
            </p:cNvPr>
            <p:cNvSpPr/>
            <p:nvPr/>
          </p:nvSpPr>
          <p:spPr bwMode="auto">
            <a:xfrm>
              <a:off x="7006210" y="2148507"/>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a:gradFill>
                  <a:gsLst>
                    <a:gs pos="0">
                      <a:srgbClr val="FFFFFF"/>
                    </a:gs>
                    <a:gs pos="100000">
                      <a:srgbClr val="FFFFFF"/>
                    </a:gs>
                  </a:gsLst>
                  <a:lin ang="5400000" scaled="0"/>
                </a:gra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0" name="Freeform: Shape 49">
              <a:extLst>
                <a:ext uri="{FF2B5EF4-FFF2-40B4-BE49-F238E27FC236}">
                  <a16:creationId xmlns:a16="http://schemas.microsoft.com/office/drawing/2014/main" id="{05858906-CCA4-D07A-C30A-10C69CFE3E3E}"/>
                </a:ext>
                <a:ext uri="{C183D7F6-B498-43B3-948B-1728B52AA6E4}">
                  <adec:decorative xmlns:adec="http://schemas.microsoft.com/office/drawing/2017/decorative" val="1"/>
                </a:ext>
              </a:extLst>
            </p:cNvPr>
            <p:cNvSpPr/>
            <p:nvPr/>
          </p:nvSpPr>
          <p:spPr bwMode="auto">
            <a:xfrm>
              <a:off x="7456187" y="2499027"/>
              <a:ext cx="338339" cy="247630"/>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no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1" name="Freeform: Shape 50">
              <a:extLst>
                <a:ext uri="{FF2B5EF4-FFF2-40B4-BE49-F238E27FC236}">
                  <a16:creationId xmlns:a16="http://schemas.microsoft.com/office/drawing/2014/main" id="{70709DBF-6902-1328-847E-F03B9857454C}"/>
                </a:ext>
                <a:ext uri="{C183D7F6-B498-43B3-948B-1728B52AA6E4}">
                  <adec:decorative xmlns:adec="http://schemas.microsoft.com/office/drawing/2017/decorative" val="1"/>
                </a:ext>
              </a:extLst>
            </p:cNvPr>
            <p:cNvSpPr/>
            <p:nvPr/>
          </p:nvSpPr>
          <p:spPr bwMode="auto">
            <a:xfrm rot="18188466">
              <a:off x="7098785" y="2187387"/>
              <a:ext cx="589598" cy="446169"/>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latin typeface="Microsoft JhengHei Light" panose="020B0304030504040204" pitchFamily="34" charset="-120"/>
                <a:ea typeface="Microsoft JhengHei Light" panose="020B0304030504040204" pitchFamily="34" charset="-120"/>
                <a:cs typeface="Segoe UI" pitchFamily="34" charset="0"/>
              </a:endParaRPr>
            </a:p>
          </p:txBody>
        </p:sp>
      </p:grpSp>
      <p:sp>
        <p:nvSpPr>
          <p:cNvPr id="25" name="Title 1">
            <a:extLst>
              <a:ext uri="{FF2B5EF4-FFF2-40B4-BE49-F238E27FC236}">
                <a16:creationId xmlns:a16="http://schemas.microsoft.com/office/drawing/2014/main" id="{5DBC3212-5114-AF86-6ED4-17544647535D}"/>
              </a:ext>
            </a:extLst>
          </p:cNvPr>
          <p:cNvSpPr txBox="1">
            <a:spLocks/>
          </p:cNvSpPr>
          <p:nvPr/>
        </p:nvSpPr>
        <p:spPr>
          <a:xfrm>
            <a:off x="10296437" y="3278106"/>
            <a:ext cx="1038155" cy="30385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buFont typeface="Arial" panose="020B0604020202020204" pitchFamily="34" charset="0"/>
              <a:buChar char="•"/>
            </a:pPr>
            <a:r>
              <a:rPr lang="zh-CN" altLang="en-US" sz="1000">
                <a:solidFill>
                  <a:schemeClr val="tx1"/>
                </a:solidFill>
                <a:latin typeface="Microsoft JhengHei Light" panose="020B0304030504040204" pitchFamily="34" charset="-120"/>
                <a:ea typeface="Microsoft JhengHei Light" panose="020B0304030504040204" pitchFamily="34" charset="-120"/>
              </a:rPr>
              <a:t>名片识別</a:t>
            </a:r>
            <a:endParaRPr lang="en-US" altLang="zh-CN" sz="1000">
              <a:latin typeface="Microsoft JhengHei Light" panose="020B0304030504040204" pitchFamily="34" charset="-120"/>
              <a:ea typeface="Microsoft JhengHei Light" panose="020B0304030504040204" pitchFamily="34" charset="-120"/>
            </a:endParaRPr>
          </a:p>
        </p:txBody>
      </p:sp>
    </p:spTree>
    <p:extLst>
      <p:ext uri="{BB962C8B-B14F-4D97-AF65-F5344CB8AC3E}">
        <p14:creationId xmlns:p14="http://schemas.microsoft.com/office/powerpoint/2010/main" val="598337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outVertical)">
                                      <p:cBhvr>
                                        <p:cTn id="7" dur="500"/>
                                        <p:tgtEl>
                                          <p:spTgt spid="52"/>
                                        </p:tgtEl>
                                      </p:cBhvr>
                                    </p:animEffect>
                                  </p:childTnLst>
                                </p:cTn>
                              </p:par>
                              <p:par>
                                <p:cTn id="8" presetID="16" presetClass="entr" presetSubtype="37"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outVertical)">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50"/>
                                        <p:tgtEl>
                                          <p:spTgt spid="6"/>
                                        </p:tgtEl>
                                      </p:cBhvr>
                                    </p:animEffect>
                                  </p:childTnLst>
                                </p:cTn>
                              </p:par>
                            </p:childTnLst>
                          </p:cTn>
                        </p:par>
                        <p:par>
                          <p:cTn id="16" fill="hold">
                            <p:stCondLst>
                              <p:cond delay="15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
                                        <p:tgtEl>
                                          <p:spTgt spid="15"/>
                                        </p:tgtEl>
                                      </p:cBhvr>
                                    </p:animEffect>
                                  </p:childTnLst>
                                </p:cTn>
                              </p:par>
                            </p:childTnLst>
                          </p:cTn>
                        </p:par>
                        <p:par>
                          <p:cTn id="20" fill="hold">
                            <p:stCondLst>
                              <p:cond delay="300"/>
                            </p:stCondLst>
                            <p:childTnLst>
                              <p:par>
                                <p:cTn id="21" presetID="10" presetClass="entr" presetSubtype="0"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50"/>
                                        <p:tgtEl>
                                          <p:spTgt spid="18"/>
                                        </p:tgtEl>
                                      </p:cBhvr>
                                    </p:animEffect>
                                  </p:childTnLst>
                                </p:cTn>
                              </p:par>
                            </p:childTnLst>
                          </p:cTn>
                        </p:par>
                        <p:par>
                          <p:cTn id="24" fill="hold">
                            <p:stCondLst>
                              <p:cond delay="450"/>
                            </p:stCondLst>
                            <p:childTnLst>
                              <p:par>
                                <p:cTn id="25" presetID="10" presetClass="entr" presetSubtype="0"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50"/>
                                        <p:tgtEl>
                                          <p:spTgt spid="19"/>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150"/>
                                        <p:tgtEl>
                                          <p:spTgt spid="22"/>
                                        </p:tgtEl>
                                      </p:cBhvr>
                                    </p:animEffect>
                                  </p:childTnLst>
                                </p:cTn>
                              </p:par>
                            </p:childTnLst>
                          </p:cTn>
                        </p:par>
                        <p:par>
                          <p:cTn id="32" fill="hold">
                            <p:stCondLst>
                              <p:cond delay="75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150"/>
                                        <p:tgtEl>
                                          <p:spTgt spid="2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fade">
                                      <p:cBhvr>
                                        <p:cTn id="40" dur="500"/>
                                        <p:tgtEl>
                                          <p:spTgt spid="8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8"/>
                                        </p:tgtEl>
                                        <p:attrNameLst>
                                          <p:attrName>style.visibility</p:attrName>
                                        </p:attrNameLst>
                                      </p:cBhvr>
                                      <p:to>
                                        <p:strVal val="visible"/>
                                      </p:to>
                                    </p:set>
                                    <p:animEffect transition="in" filter="fade">
                                      <p:cBhvr>
                                        <p:cTn id="43" dur="500"/>
                                        <p:tgtEl>
                                          <p:spTgt spid="88"/>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fade">
                                      <p:cBhvr>
                                        <p:cTn id="48" dur="150"/>
                                        <p:tgtEl>
                                          <p:spTgt spid="82"/>
                                        </p:tgtEl>
                                      </p:cBhvr>
                                    </p:animEffect>
                                  </p:childTnLst>
                                </p:cTn>
                              </p:par>
                              <p:par>
                                <p:cTn id="49" presetID="10" presetClass="entr" presetSubtype="0"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150"/>
                                        <p:tgtEl>
                                          <p:spTgt spid="48"/>
                                        </p:tgtEl>
                                      </p:cBhvr>
                                    </p:animEffect>
                                  </p:childTnLst>
                                </p:cTn>
                              </p:par>
                            </p:childTnLst>
                          </p:cTn>
                        </p:par>
                        <p:par>
                          <p:cTn id="52" fill="hold">
                            <p:stCondLst>
                              <p:cond delay="150"/>
                            </p:stCondLst>
                            <p:childTnLst>
                              <p:par>
                                <p:cTn id="53" presetID="10" presetClass="entr" presetSubtype="0" fill="hold" grpId="0"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150"/>
                                        <p:tgtEl>
                                          <p:spTgt spid="8"/>
                                        </p:tgtEl>
                                      </p:cBhvr>
                                    </p:animEffect>
                                  </p:childTnLst>
                                </p:cTn>
                              </p:par>
                              <p:par>
                                <p:cTn id="56" presetID="10" presetClass="entr" presetSubtype="0" fill="hold" nodeType="with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150"/>
                                        <p:tgtEl>
                                          <p:spTgt spid="3"/>
                                        </p:tgtEl>
                                      </p:cBhvr>
                                    </p:animEffect>
                                  </p:childTnLst>
                                </p:cTn>
                              </p:par>
                            </p:childTnLst>
                          </p:cTn>
                        </p:par>
                        <p:par>
                          <p:cTn id="59" fill="hold">
                            <p:stCondLst>
                              <p:cond delay="300"/>
                            </p:stCondLst>
                            <p:childTnLst>
                              <p:par>
                                <p:cTn id="60" presetID="10" presetClass="entr" presetSubtype="0"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50"/>
                                        <p:tgtEl>
                                          <p:spTgt spid="11"/>
                                        </p:tgtEl>
                                      </p:cBhvr>
                                    </p:animEffect>
                                  </p:childTnLst>
                                </p:cTn>
                              </p:par>
                              <p:par>
                                <p:cTn id="63" presetID="10" presetClass="entr" presetSubtype="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15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00"/>
                                        </p:tgtEl>
                                        <p:attrNameLst>
                                          <p:attrName>style.visibility</p:attrName>
                                        </p:attrNameLst>
                                      </p:cBhvr>
                                      <p:to>
                                        <p:strVal val="visible"/>
                                      </p:to>
                                    </p:set>
                                    <p:animEffect transition="in" filter="fade">
                                      <p:cBhvr>
                                        <p:cTn id="70" dur="500"/>
                                        <p:tgtEl>
                                          <p:spTgt spid="10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91"/>
                                        </p:tgtEl>
                                        <p:attrNameLst>
                                          <p:attrName>style.visibility</p:attrName>
                                        </p:attrNameLst>
                                      </p:cBhvr>
                                      <p:to>
                                        <p:strVal val="visible"/>
                                      </p:to>
                                    </p:set>
                                    <p:animEffect transition="in" filter="fade">
                                      <p:cBhvr>
                                        <p:cTn id="73" dur="500"/>
                                        <p:tgtEl>
                                          <p:spTgt spid="91"/>
                                        </p:tgtEl>
                                      </p:cBhvr>
                                    </p:animEffect>
                                  </p:childTnLst>
                                </p:cTn>
                              </p:par>
                            </p:childTnLst>
                          </p:cTn>
                        </p:par>
                        <p:par>
                          <p:cTn id="74" fill="hold">
                            <p:stCondLst>
                              <p:cond delay="500"/>
                            </p:stCondLst>
                            <p:childTnLst>
                              <p:par>
                                <p:cTn id="75" presetID="10" presetClass="entr" presetSubtype="0" fill="hold" grpId="0" nodeType="after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150"/>
                                        <p:tgtEl>
                                          <p:spTgt spid="96"/>
                                        </p:tgtEl>
                                      </p:cBhvr>
                                    </p:animEffect>
                                  </p:childTnLst>
                                </p:cTn>
                              </p:par>
                            </p:childTnLst>
                          </p:cTn>
                        </p:par>
                        <p:par>
                          <p:cTn id="78" fill="hold">
                            <p:stCondLst>
                              <p:cond delay="650"/>
                            </p:stCondLst>
                            <p:childTnLst>
                              <p:par>
                                <p:cTn id="79" presetID="10" presetClass="entr" presetSubtype="0" fill="hold" grpId="0" nodeType="after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150"/>
                                        <p:tgtEl>
                                          <p:spTgt spid="97"/>
                                        </p:tgtEl>
                                      </p:cBhvr>
                                    </p:animEffect>
                                  </p:childTnLst>
                                </p:cTn>
                              </p:par>
                            </p:childTnLst>
                          </p:cTn>
                        </p:par>
                        <p:par>
                          <p:cTn id="82" fill="hold">
                            <p:stCondLst>
                              <p:cond delay="800"/>
                            </p:stCondLst>
                            <p:childTnLst>
                              <p:par>
                                <p:cTn id="83" presetID="10" presetClass="entr" presetSubtype="0" fill="hold" grpId="0" nodeType="after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fade">
                                      <p:cBhvr>
                                        <p:cTn id="85" dur="150"/>
                                        <p:tgtEl>
                                          <p:spTgt spid="2"/>
                                        </p:tgtEl>
                                      </p:cBhvr>
                                    </p:animEffect>
                                  </p:childTnLst>
                                </p:cTn>
                              </p:par>
                            </p:childTnLst>
                          </p:cTn>
                        </p:par>
                        <p:par>
                          <p:cTn id="86" fill="hold">
                            <p:stCondLst>
                              <p:cond delay="950"/>
                            </p:stCondLst>
                            <p:childTnLst>
                              <p:par>
                                <p:cTn id="87" presetID="10" presetClass="entr" presetSubtype="0" fill="hold" grpId="0" nodeType="afterEffect">
                                  <p:stCondLst>
                                    <p:cond delay="0"/>
                                  </p:stCondLst>
                                  <p:childTnLst>
                                    <p:set>
                                      <p:cBhvr>
                                        <p:cTn id="88" dur="1" fill="hold">
                                          <p:stCondLst>
                                            <p:cond delay="0"/>
                                          </p:stCondLst>
                                        </p:cTn>
                                        <p:tgtEl>
                                          <p:spTgt spid="98"/>
                                        </p:tgtEl>
                                        <p:attrNameLst>
                                          <p:attrName>style.visibility</p:attrName>
                                        </p:attrNameLst>
                                      </p:cBhvr>
                                      <p:to>
                                        <p:strVal val="visible"/>
                                      </p:to>
                                    </p:set>
                                    <p:animEffect transition="in" filter="fade">
                                      <p:cBhvr>
                                        <p:cTn id="89" dur="150"/>
                                        <p:tgtEl>
                                          <p:spTgt spid="98"/>
                                        </p:tgtEl>
                                      </p:cBhvr>
                                    </p:animEffect>
                                  </p:childTnLst>
                                </p:cTn>
                              </p:par>
                            </p:childTnLst>
                          </p:cTn>
                        </p:par>
                        <p:par>
                          <p:cTn id="90" fill="hold">
                            <p:stCondLst>
                              <p:cond delay="1100"/>
                            </p:stCondLst>
                            <p:childTnLst>
                              <p:par>
                                <p:cTn id="91" presetID="10" presetClass="entr" presetSubtype="0" fill="hold" grpId="0" nodeType="afterEffect">
                                  <p:stCondLst>
                                    <p:cond delay="0"/>
                                  </p:stCondLst>
                                  <p:childTnLst>
                                    <p:set>
                                      <p:cBhvr>
                                        <p:cTn id="92" dur="1" fill="hold">
                                          <p:stCondLst>
                                            <p:cond delay="0"/>
                                          </p:stCondLst>
                                        </p:cTn>
                                        <p:tgtEl>
                                          <p:spTgt spid="102"/>
                                        </p:tgtEl>
                                        <p:attrNameLst>
                                          <p:attrName>style.visibility</p:attrName>
                                        </p:attrNameLst>
                                      </p:cBhvr>
                                      <p:to>
                                        <p:strVal val="visible"/>
                                      </p:to>
                                    </p:set>
                                    <p:animEffect transition="in" filter="fade">
                                      <p:cBhvr>
                                        <p:cTn id="93" dur="150"/>
                                        <p:tgtEl>
                                          <p:spTgt spid="102"/>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01"/>
                                        </p:tgtEl>
                                        <p:attrNameLst>
                                          <p:attrName>style.visibility</p:attrName>
                                        </p:attrNameLst>
                                      </p:cBhvr>
                                      <p:to>
                                        <p:strVal val="visible"/>
                                      </p:to>
                                    </p:set>
                                    <p:animEffect transition="in" filter="fade">
                                      <p:cBhvr>
                                        <p:cTn id="98" dur="500"/>
                                        <p:tgtEl>
                                          <p:spTgt spid="10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animEffect transition="in" filter="fade">
                                      <p:cBhvr>
                                        <p:cTn id="101" dur="500"/>
                                        <p:tgtEl>
                                          <p:spTgt spid="103"/>
                                        </p:tgtEl>
                                      </p:cBhvr>
                                    </p:animEffect>
                                  </p:childTnLst>
                                </p:cTn>
                              </p:par>
                            </p:childTnLst>
                          </p:cTn>
                        </p:par>
                        <p:par>
                          <p:cTn id="102" fill="hold">
                            <p:stCondLst>
                              <p:cond delay="500"/>
                            </p:stCondLst>
                            <p:childTnLst>
                              <p:par>
                                <p:cTn id="103" presetID="10" presetClass="entr" presetSubtype="0"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Effect transition="in" filter="fade">
                                      <p:cBhvr>
                                        <p:cTn id="105"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5" grpId="0" animBg="1"/>
      <p:bldP spid="18" grpId="0" animBg="1"/>
      <p:bldP spid="19" grpId="0" animBg="1"/>
      <p:bldP spid="22" grpId="0" animBg="1"/>
      <p:bldP spid="26" grpId="0"/>
      <p:bldP spid="82" grpId="0" animBg="1"/>
      <p:bldP spid="88" grpId="0"/>
      <p:bldP spid="91" grpId="0"/>
      <p:bldP spid="96" grpId="0" animBg="1"/>
      <p:bldP spid="97" grpId="0" animBg="1"/>
      <p:bldP spid="98" grpId="0" animBg="1"/>
      <p:bldP spid="102" grpId="0"/>
      <p:bldP spid="103" grpId="0"/>
      <p:bldP spid="2" grpId="0" animBg="1"/>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不是对抗，而是联合！</a:t>
            </a:r>
            <a:endParaRPr lang="en-US" sz="3200">
              <a:latin typeface="Microsoft JhengHei Light" panose="020B0304030504040204" pitchFamily="34" charset="-120"/>
              <a:ea typeface="Microsoft JhengHei Light" panose="020B0304030504040204" pitchFamily="34" charset="-120"/>
            </a:endParaRPr>
          </a:p>
        </p:txBody>
      </p:sp>
      <p:sp>
        <p:nvSpPr>
          <p:cNvPr id="84" name="Title 1">
            <a:extLst>
              <a:ext uri="{FF2B5EF4-FFF2-40B4-BE49-F238E27FC236}">
                <a16:creationId xmlns:a16="http://schemas.microsoft.com/office/drawing/2014/main" id="{C4B9B83D-97CC-7EAC-DCEA-CD242368D640}"/>
              </a:ext>
            </a:extLst>
          </p:cNvPr>
          <p:cNvSpPr txBox="1">
            <a:spLocks/>
          </p:cNvSpPr>
          <p:nvPr/>
        </p:nvSpPr>
        <p:spPr>
          <a:xfrm>
            <a:off x="464395" y="2721215"/>
            <a:ext cx="10183929" cy="359130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342900" indent="-342900" algn="l">
              <a:buFont typeface="+mj-lt"/>
              <a:buAutoNum type="arabicPeriod"/>
            </a:pPr>
            <a:endParaRPr lang="zh-CN" altLang="en-US" sz="1600">
              <a:solidFill>
                <a:schemeClr val="tx1"/>
              </a:solidFill>
              <a:latin typeface="Microsoft JhengHei Light" panose="020B0304030504040204" pitchFamily="34" charset="-120"/>
              <a:ea typeface="Microsoft JhengHei Light" panose="020B0304030504040204" pitchFamily="34" charset="-120"/>
            </a:endParaRPr>
          </a:p>
        </p:txBody>
      </p:sp>
      <p:sp>
        <p:nvSpPr>
          <p:cNvPr id="88" name="Title 1">
            <a:extLst>
              <a:ext uri="{FF2B5EF4-FFF2-40B4-BE49-F238E27FC236}">
                <a16:creationId xmlns:a16="http://schemas.microsoft.com/office/drawing/2014/main" id="{5F69392E-A004-B5F6-69AD-8D094422C8A8}"/>
              </a:ext>
            </a:extLst>
          </p:cNvPr>
          <p:cNvSpPr txBox="1">
            <a:spLocks/>
          </p:cNvSpPr>
          <p:nvPr/>
        </p:nvSpPr>
        <p:spPr>
          <a:xfrm>
            <a:off x="1079793" y="1614602"/>
            <a:ext cx="8429967"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en-US" altLang="zh-CN" sz="1600">
                <a:solidFill>
                  <a:schemeClr val="tx1"/>
                </a:solidFill>
                <a:latin typeface="Microsoft JhengHei Light" panose="020B0304030504040204" pitchFamily="34" charset="-120"/>
                <a:ea typeface="Microsoft JhengHei Light" panose="020B0304030504040204" pitchFamily="34" charset="-120"/>
              </a:rPr>
              <a:t>Cog Service</a:t>
            </a:r>
            <a:r>
              <a:rPr lang="zh-CN" altLang="en-US" sz="1600">
                <a:solidFill>
                  <a:schemeClr val="tx1"/>
                </a:solidFill>
                <a:latin typeface="Microsoft JhengHei Light" panose="020B0304030504040204" pitchFamily="34" charset="-120"/>
                <a:ea typeface="Microsoft JhengHei Light" panose="020B0304030504040204" pitchFamily="34" charset="-120"/>
              </a:rPr>
              <a:t>本身的多元性 </a:t>
            </a:r>
            <a:r>
              <a:rPr lang="en-US" altLang="zh-CN" sz="1600">
                <a:solidFill>
                  <a:schemeClr val="tx1"/>
                </a:solidFill>
                <a:latin typeface="Microsoft JhengHei Light" panose="020B0304030504040204" pitchFamily="34" charset="-120"/>
                <a:ea typeface="Microsoft JhengHei Light" panose="020B0304030504040204" pitchFamily="34" charset="-120"/>
              </a:rPr>
              <a:t>+ </a:t>
            </a:r>
            <a:r>
              <a:rPr lang="zh-CN" altLang="en-US" sz="1600">
                <a:solidFill>
                  <a:schemeClr val="tx1"/>
                </a:solidFill>
                <a:latin typeface="Microsoft JhengHei Light" panose="020B0304030504040204" pitchFamily="34" charset="-120"/>
                <a:ea typeface="Microsoft JhengHei Light" panose="020B0304030504040204" pitchFamily="34" charset="-120"/>
              </a:rPr>
              <a:t>配合</a:t>
            </a:r>
            <a:r>
              <a:rPr lang="en-US" altLang="zh-CN" sz="1600">
                <a:solidFill>
                  <a:schemeClr val="tx1"/>
                </a:solidFill>
                <a:latin typeface="Microsoft JhengHei Light" panose="020B0304030504040204" pitchFamily="34" charset="-120"/>
                <a:ea typeface="Microsoft JhengHei Light" panose="020B0304030504040204" pitchFamily="34" charset="-120"/>
              </a:rPr>
              <a:t>GPT</a:t>
            </a:r>
            <a:r>
              <a:rPr lang="zh-CN" altLang="en-US" sz="1600">
                <a:solidFill>
                  <a:schemeClr val="tx1"/>
                </a:solidFill>
                <a:latin typeface="Microsoft JhengHei Light" panose="020B0304030504040204" pitchFamily="34" charset="-120"/>
                <a:ea typeface="Microsoft JhengHei Light" panose="020B0304030504040204" pitchFamily="34" charset="-120"/>
              </a:rPr>
              <a:t>强大的语言能力 </a:t>
            </a:r>
            <a:r>
              <a:rPr lang="en-US" altLang="zh-CN" sz="1600">
                <a:solidFill>
                  <a:schemeClr val="tx1"/>
                </a:solidFill>
                <a:latin typeface="Microsoft JhengHei Light" panose="020B0304030504040204" pitchFamily="34" charset="-120"/>
                <a:ea typeface="Microsoft JhengHei Light" panose="020B0304030504040204" pitchFamily="34" charset="-120"/>
              </a:rPr>
              <a:t>= </a:t>
            </a:r>
            <a:r>
              <a:rPr lang="zh-CN" altLang="en-US" sz="1600">
                <a:solidFill>
                  <a:schemeClr val="tx1"/>
                </a:solidFill>
                <a:latin typeface="Microsoft JhengHei Light" panose="020B0304030504040204" pitchFamily="34" charset="-120"/>
                <a:ea typeface="Microsoft JhengHei Light" panose="020B0304030504040204" pitchFamily="34" charset="-120"/>
              </a:rPr>
              <a:t>提升现有能力或打造全新体验</a:t>
            </a:r>
          </a:p>
        </p:txBody>
      </p:sp>
      <p:grpSp>
        <p:nvGrpSpPr>
          <p:cNvPr id="211" name="Group 210">
            <a:extLst>
              <a:ext uri="{FF2B5EF4-FFF2-40B4-BE49-F238E27FC236}">
                <a16:creationId xmlns:a16="http://schemas.microsoft.com/office/drawing/2014/main" id="{8DC86432-72F5-4E02-7F6A-35426E365A84}"/>
              </a:ext>
            </a:extLst>
          </p:cNvPr>
          <p:cNvGrpSpPr/>
          <p:nvPr/>
        </p:nvGrpSpPr>
        <p:grpSpPr>
          <a:xfrm>
            <a:off x="1405384" y="2440881"/>
            <a:ext cx="7086530" cy="736234"/>
            <a:chOff x="1405384" y="2440881"/>
            <a:chExt cx="7086530" cy="736234"/>
          </a:xfrm>
        </p:grpSpPr>
        <p:grpSp>
          <p:nvGrpSpPr>
            <p:cNvPr id="203" name="Group 202">
              <a:extLst>
                <a:ext uri="{FF2B5EF4-FFF2-40B4-BE49-F238E27FC236}">
                  <a16:creationId xmlns:a16="http://schemas.microsoft.com/office/drawing/2014/main" id="{40FF9FC4-9B73-63B1-48D5-BAEDC7526478}"/>
                </a:ext>
              </a:extLst>
            </p:cNvPr>
            <p:cNvGrpSpPr/>
            <p:nvPr/>
          </p:nvGrpSpPr>
          <p:grpSpPr>
            <a:xfrm>
              <a:off x="1405384" y="2440881"/>
              <a:ext cx="7086530" cy="736234"/>
              <a:chOff x="1405384" y="2440881"/>
              <a:chExt cx="7086530" cy="736234"/>
            </a:xfrm>
          </p:grpSpPr>
          <p:sp>
            <p:nvSpPr>
              <p:cNvPr id="52" name="Google Shape;507;p43">
                <a:extLst>
                  <a:ext uri="{FF2B5EF4-FFF2-40B4-BE49-F238E27FC236}">
                    <a16:creationId xmlns:a16="http://schemas.microsoft.com/office/drawing/2014/main" id="{F57EC9F7-0FCB-906D-0EC9-2540CBF07BA7}"/>
                  </a:ext>
                </a:extLst>
              </p:cNvPr>
              <p:cNvSpPr txBox="1"/>
              <p:nvPr/>
            </p:nvSpPr>
            <p:spPr>
              <a:xfrm>
                <a:off x="5395542" y="2442389"/>
                <a:ext cx="3096372"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627063" marR="0" lvl="0"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整理出发票的性质，每个条目的类别及合规检查</a:t>
                </a:r>
              </a:p>
            </p:txBody>
          </p:sp>
          <p:sp>
            <p:nvSpPr>
              <p:cNvPr id="25" name="Google Shape;507;p43">
                <a:extLst>
                  <a:ext uri="{FF2B5EF4-FFF2-40B4-BE49-F238E27FC236}">
                    <a16:creationId xmlns:a16="http://schemas.microsoft.com/office/drawing/2014/main" id="{BDEEF683-5C1C-38EC-B447-AFBACA6B12DA}"/>
                  </a:ext>
                </a:extLst>
              </p:cNvPr>
              <p:cNvSpPr txBox="1"/>
              <p:nvPr/>
            </p:nvSpPr>
            <p:spPr>
              <a:xfrm>
                <a:off x="1405384" y="2440881"/>
                <a:ext cx="3189476"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en-US" altLang="zh-CN"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Form Recognizer OCR</a:t>
                </a: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发票，</a:t>
                </a:r>
              </a:p>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提取结构数据</a:t>
                </a:r>
              </a:p>
            </p:txBody>
          </p:sp>
          <p:cxnSp>
            <p:nvCxnSpPr>
              <p:cNvPr id="54" name="Straight Arrow Connector 53">
                <a:extLst>
                  <a:ext uri="{FF2B5EF4-FFF2-40B4-BE49-F238E27FC236}">
                    <a16:creationId xmlns:a16="http://schemas.microsoft.com/office/drawing/2014/main" id="{DBE795DF-E6F9-E757-BF03-B676DCEF03E3}"/>
                  </a:ext>
                </a:extLst>
              </p:cNvPr>
              <p:cNvCxnSpPr>
                <a:cxnSpLocks/>
                <a:stCxn id="25" idx="3"/>
                <a:endCxn id="52" idx="1"/>
              </p:cNvCxnSpPr>
              <p:nvPr/>
            </p:nvCxnSpPr>
            <p:spPr>
              <a:xfrm>
                <a:off x="4594860" y="2808244"/>
                <a:ext cx="800682" cy="15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86" name="Picture 85">
              <a:extLst>
                <a:ext uri="{FF2B5EF4-FFF2-40B4-BE49-F238E27FC236}">
                  <a16:creationId xmlns:a16="http://schemas.microsoft.com/office/drawing/2014/main" id="{E52F6A38-E79A-B033-79D2-8D75A78F49FC}"/>
                </a:ext>
              </a:extLst>
            </p:cNvPr>
            <p:cNvPicPr>
              <a:picLocks noChangeAspect="1"/>
            </p:cNvPicPr>
            <p:nvPr/>
          </p:nvPicPr>
          <p:blipFill>
            <a:blip r:embed="rId3"/>
            <a:stretch>
              <a:fillRect/>
            </a:stretch>
          </p:blipFill>
          <p:spPr>
            <a:xfrm>
              <a:off x="5639229" y="2636674"/>
              <a:ext cx="302627" cy="343140"/>
            </a:xfrm>
            <a:prstGeom prst="rect">
              <a:avLst/>
            </a:prstGeom>
          </p:spPr>
        </p:pic>
        <p:pic>
          <p:nvPicPr>
            <p:cNvPr id="95" name="Picture 94">
              <a:extLst>
                <a:ext uri="{FF2B5EF4-FFF2-40B4-BE49-F238E27FC236}">
                  <a16:creationId xmlns:a16="http://schemas.microsoft.com/office/drawing/2014/main" id="{8F4A74C6-1126-D53A-B36D-D16BC7C539F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564456" y="2671084"/>
              <a:ext cx="387224" cy="274320"/>
            </a:xfrm>
            <a:prstGeom prst="rect">
              <a:avLst/>
            </a:prstGeom>
          </p:spPr>
        </p:pic>
      </p:grpSp>
      <p:grpSp>
        <p:nvGrpSpPr>
          <p:cNvPr id="212" name="Group 211">
            <a:extLst>
              <a:ext uri="{FF2B5EF4-FFF2-40B4-BE49-F238E27FC236}">
                <a16:creationId xmlns:a16="http://schemas.microsoft.com/office/drawing/2014/main" id="{73002B57-1F28-1180-509D-865D7FAD1709}"/>
              </a:ext>
            </a:extLst>
          </p:cNvPr>
          <p:cNvGrpSpPr/>
          <p:nvPr/>
        </p:nvGrpSpPr>
        <p:grpSpPr>
          <a:xfrm>
            <a:off x="1405384" y="3420230"/>
            <a:ext cx="7086530" cy="736234"/>
            <a:chOff x="1405384" y="3420230"/>
            <a:chExt cx="7086530" cy="736234"/>
          </a:xfrm>
        </p:grpSpPr>
        <p:grpSp>
          <p:nvGrpSpPr>
            <p:cNvPr id="205" name="Group 204">
              <a:extLst>
                <a:ext uri="{FF2B5EF4-FFF2-40B4-BE49-F238E27FC236}">
                  <a16:creationId xmlns:a16="http://schemas.microsoft.com/office/drawing/2014/main" id="{5178411A-6BA1-C36D-6E2F-2BF41E24D33A}"/>
                </a:ext>
              </a:extLst>
            </p:cNvPr>
            <p:cNvGrpSpPr/>
            <p:nvPr/>
          </p:nvGrpSpPr>
          <p:grpSpPr>
            <a:xfrm>
              <a:off x="1405384" y="3420230"/>
              <a:ext cx="7086530" cy="736234"/>
              <a:chOff x="1405384" y="3420230"/>
              <a:chExt cx="7086530" cy="736234"/>
            </a:xfrm>
          </p:grpSpPr>
          <p:sp>
            <p:nvSpPr>
              <p:cNvPr id="107" name="Google Shape;507;p43">
                <a:extLst>
                  <a:ext uri="{FF2B5EF4-FFF2-40B4-BE49-F238E27FC236}">
                    <a16:creationId xmlns:a16="http://schemas.microsoft.com/office/drawing/2014/main" id="{ABD7CFDF-E4DC-FE49-C39D-4F713E463DB0}"/>
                  </a:ext>
                </a:extLst>
              </p:cNvPr>
              <p:cNvSpPr txBox="1"/>
              <p:nvPr/>
            </p:nvSpPr>
            <p:spPr>
              <a:xfrm>
                <a:off x="5395542" y="3421738"/>
                <a:ext cx="3096372"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627063">
                  <a:lnSpc>
                    <a:spcPct val="150000"/>
                  </a:lnSpc>
                  <a:buClr>
                    <a:srgbClr val="000000"/>
                  </a:buClr>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自动归纳会议主题，纪要，</a:t>
                </a:r>
                <a:r>
                  <a:rPr lang="en-US" altLang="zh-CN" sz="1000" kern="0">
                    <a:solidFill>
                      <a:schemeClr val="accent4"/>
                    </a:solidFill>
                    <a:latin typeface="Microsoft JhengHei Light" panose="020B0304030504040204" pitchFamily="34" charset="-120"/>
                    <a:ea typeface="Microsoft JhengHei Light" panose="020B0304030504040204" pitchFamily="34" charset="-120"/>
                    <a:sym typeface="Muli"/>
                  </a:rPr>
                  <a:t>Action Points</a:t>
                </a: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，重要时间线 </a:t>
                </a:r>
                <a:r>
                  <a:rPr lang="en-US" altLang="zh-CN" sz="1000" kern="0">
                    <a:solidFill>
                      <a:schemeClr val="accent4"/>
                    </a:solidFill>
                    <a:latin typeface="Microsoft JhengHei Light" panose="020B0304030504040204" pitchFamily="34" charset="-120"/>
                    <a:ea typeface="Microsoft JhengHei Light" panose="020B0304030504040204" pitchFamily="34" charset="-120"/>
                    <a:sym typeface="Muli"/>
                  </a:rPr>
                  <a:t>+more</a:t>
                </a:r>
              </a:p>
            </p:txBody>
          </p:sp>
          <p:sp>
            <p:nvSpPr>
              <p:cNvPr id="76" name="Google Shape;507;p43">
                <a:extLst>
                  <a:ext uri="{FF2B5EF4-FFF2-40B4-BE49-F238E27FC236}">
                    <a16:creationId xmlns:a16="http://schemas.microsoft.com/office/drawing/2014/main" id="{B2B495B5-A548-0CD6-10DF-53C90456E9A6}"/>
                  </a:ext>
                </a:extLst>
              </p:cNvPr>
              <p:cNvSpPr txBox="1"/>
              <p:nvPr/>
            </p:nvSpPr>
            <p:spPr>
              <a:xfrm>
                <a:off x="1405384" y="3420230"/>
                <a:ext cx="3189475"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en-US" altLang="zh-CN"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STT</a:t>
                </a: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实时会议转写</a:t>
                </a:r>
              </a:p>
            </p:txBody>
          </p:sp>
          <p:cxnSp>
            <p:nvCxnSpPr>
              <p:cNvPr id="78" name="Straight Arrow Connector 77">
                <a:extLst>
                  <a:ext uri="{FF2B5EF4-FFF2-40B4-BE49-F238E27FC236}">
                    <a16:creationId xmlns:a16="http://schemas.microsoft.com/office/drawing/2014/main" id="{728F355F-72E1-325D-2E8E-DD95C8D71C8A}"/>
                  </a:ext>
                </a:extLst>
              </p:cNvPr>
              <p:cNvCxnSpPr>
                <a:cxnSpLocks/>
                <a:stCxn id="76" idx="3"/>
                <a:endCxn id="107" idx="1"/>
              </p:cNvCxnSpPr>
              <p:nvPr/>
            </p:nvCxnSpPr>
            <p:spPr>
              <a:xfrm>
                <a:off x="4594859" y="3787593"/>
                <a:ext cx="800683" cy="150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08" name="Picture 107">
              <a:extLst>
                <a:ext uri="{FF2B5EF4-FFF2-40B4-BE49-F238E27FC236}">
                  <a16:creationId xmlns:a16="http://schemas.microsoft.com/office/drawing/2014/main" id="{FB4DAFD5-E182-6408-916D-4FD791B5D6E0}"/>
                </a:ext>
              </a:extLst>
            </p:cNvPr>
            <p:cNvPicPr>
              <a:picLocks noChangeAspect="1"/>
            </p:cNvPicPr>
            <p:nvPr/>
          </p:nvPicPr>
          <p:blipFill>
            <a:blip r:embed="rId3"/>
            <a:stretch>
              <a:fillRect/>
            </a:stretch>
          </p:blipFill>
          <p:spPr>
            <a:xfrm>
              <a:off x="5639229" y="3613649"/>
              <a:ext cx="302627" cy="343140"/>
            </a:xfrm>
            <a:prstGeom prst="rect">
              <a:avLst/>
            </a:prstGeom>
          </p:spPr>
        </p:pic>
        <p:pic>
          <p:nvPicPr>
            <p:cNvPr id="75" name="Picture 74">
              <a:extLst>
                <a:ext uri="{FF2B5EF4-FFF2-40B4-BE49-F238E27FC236}">
                  <a16:creationId xmlns:a16="http://schemas.microsoft.com/office/drawing/2014/main" id="{0394EEA6-63B1-5C80-DCA3-CBE8AA2C478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564456" y="3650433"/>
              <a:ext cx="387224" cy="274320"/>
            </a:xfrm>
            <a:prstGeom prst="rect">
              <a:avLst/>
            </a:prstGeom>
          </p:spPr>
        </p:pic>
      </p:grpSp>
      <p:grpSp>
        <p:nvGrpSpPr>
          <p:cNvPr id="204" name="Group 203">
            <a:extLst>
              <a:ext uri="{FF2B5EF4-FFF2-40B4-BE49-F238E27FC236}">
                <a16:creationId xmlns:a16="http://schemas.microsoft.com/office/drawing/2014/main" id="{9C5670E2-B883-98D5-E1FA-3F9482661BC7}"/>
              </a:ext>
            </a:extLst>
          </p:cNvPr>
          <p:cNvGrpSpPr/>
          <p:nvPr/>
        </p:nvGrpSpPr>
        <p:grpSpPr>
          <a:xfrm>
            <a:off x="8491914" y="2671084"/>
            <a:ext cx="3317793" cy="357187"/>
            <a:chOff x="8491914" y="2671084"/>
            <a:chExt cx="3317793" cy="357187"/>
          </a:xfrm>
        </p:grpSpPr>
        <p:cxnSp>
          <p:nvCxnSpPr>
            <p:cNvPr id="56" name="Straight Arrow Connector 55">
              <a:extLst>
                <a:ext uri="{FF2B5EF4-FFF2-40B4-BE49-F238E27FC236}">
                  <a16:creationId xmlns:a16="http://schemas.microsoft.com/office/drawing/2014/main" id="{F9539ABD-3025-F86A-96DE-A357B8024706}"/>
                </a:ext>
              </a:extLst>
            </p:cNvPr>
            <p:cNvCxnSpPr>
              <a:cxnSpLocks/>
              <a:stCxn id="52" idx="3"/>
            </p:cNvCxnSpPr>
            <p:nvPr/>
          </p:nvCxnSpPr>
          <p:spPr>
            <a:xfrm>
              <a:off x="8491914" y="2809752"/>
              <a:ext cx="8502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0" name="Title 1">
              <a:extLst>
                <a:ext uri="{FF2B5EF4-FFF2-40B4-BE49-F238E27FC236}">
                  <a16:creationId xmlns:a16="http://schemas.microsoft.com/office/drawing/2014/main" id="{37EC38EE-E1B6-FF05-F253-84F180894A61}"/>
                </a:ext>
              </a:extLst>
            </p:cNvPr>
            <p:cNvSpPr txBox="1">
              <a:spLocks/>
            </p:cNvSpPr>
            <p:nvPr/>
          </p:nvSpPr>
          <p:spPr>
            <a:xfrm>
              <a:off x="9639308" y="2671084"/>
              <a:ext cx="2170399"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tx1"/>
                  </a:solidFill>
                  <a:latin typeface="Microsoft JhengHei Light" panose="020B0304030504040204" pitchFamily="34" charset="-120"/>
                  <a:ea typeface="Microsoft JhengHei Light" panose="020B0304030504040204" pitchFamily="34" charset="-120"/>
                </a:rPr>
                <a:t>更智能的业务自动化处理</a:t>
              </a:r>
            </a:p>
          </p:txBody>
        </p:sp>
      </p:grpSp>
      <p:grpSp>
        <p:nvGrpSpPr>
          <p:cNvPr id="208" name="Group 207">
            <a:extLst>
              <a:ext uri="{FF2B5EF4-FFF2-40B4-BE49-F238E27FC236}">
                <a16:creationId xmlns:a16="http://schemas.microsoft.com/office/drawing/2014/main" id="{3081C1A8-5DE7-CC7C-A2A3-CA1DC4231398}"/>
              </a:ext>
            </a:extLst>
          </p:cNvPr>
          <p:cNvGrpSpPr/>
          <p:nvPr/>
        </p:nvGrpSpPr>
        <p:grpSpPr>
          <a:xfrm>
            <a:off x="8491914" y="3599602"/>
            <a:ext cx="3317793" cy="357187"/>
            <a:chOff x="8491914" y="3599602"/>
            <a:chExt cx="3317793" cy="357187"/>
          </a:xfrm>
        </p:grpSpPr>
        <p:cxnSp>
          <p:nvCxnSpPr>
            <p:cNvPr id="79" name="Straight Arrow Connector 78">
              <a:extLst>
                <a:ext uri="{FF2B5EF4-FFF2-40B4-BE49-F238E27FC236}">
                  <a16:creationId xmlns:a16="http://schemas.microsoft.com/office/drawing/2014/main" id="{9FE73278-2E33-B606-1114-E5CC574B1E35}"/>
                </a:ext>
              </a:extLst>
            </p:cNvPr>
            <p:cNvCxnSpPr>
              <a:cxnSpLocks/>
              <a:stCxn id="107" idx="3"/>
            </p:cNvCxnSpPr>
            <p:nvPr/>
          </p:nvCxnSpPr>
          <p:spPr>
            <a:xfrm>
              <a:off x="8491914" y="3789101"/>
              <a:ext cx="8502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0" name="Title 1">
              <a:extLst>
                <a:ext uri="{FF2B5EF4-FFF2-40B4-BE49-F238E27FC236}">
                  <a16:creationId xmlns:a16="http://schemas.microsoft.com/office/drawing/2014/main" id="{17605229-E373-8BE5-BC4F-BC519B009505}"/>
                </a:ext>
              </a:extLst>
            </p:cNvPr>
            <p:cNvSpPr txBox="1">
              <a:spLocks/>
            </p:cNvSpPr>
            <p:nvPr/>
          </p:nvSpPr>
          <p:spPr>
            <a:xfrm>
              <a:off x="9639308" y="3599602"/>
              <a:ext cx="2170399"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tx1"/>
                  </a:solidFill>
                  <a:latin typeface="Microsoft JhengHei Light" panose="020B0304030504040204" pitchFamily="34" charset="-120"/>
                  <a:ea typeface="Microsoft JhengHei Light" panose="020B0304030504040204" pitchFamily="34" charset="-120"/>
                </a:rPr>
                <a:t>更进阶的会议智能助手</a:t>
              </a:r>
            </a:p>
          </p:txBody>
        </p:sp>
      </p:grpSp>
      <p:grpSp>
        <p:nvGrpSpPr>
          <p:cNvPr id="213" name="Group 212">
            <a:extLst>
              <a:ext uri="{FF2B5EF4-FFF2-40B4-BE49-F238E27FC236}">
                <a16:creationId xmlns:a16="http://schemas.microsoft.com/office/drawing/2014/main" id="{2BD3749B-92DE-2FDD-3005-CBC0BE819991}"/>
              </a:ext>
            </a:extLst>
          </p:cNvPr>
          <p:cNvGrpSpPr/>
          <p:nvPr/>
        </p:nvGrpSpPr>
        <p:grpSpPr>
          <a:xfrm>
            <a:off x="1405385" y="4398071"/>
            <a:ext cx="7086529" cy="734726"/>
            <a:chOff x="1405385" y="4398071"/>
            <a:chExt cx="7086529" cy="734726"/>
          </a:xfrm>
        </p:grpSpPr>
        <p:pic>
          <p:nvPicPr>
            <p:cNvPr id="112" name="Picture 111">
              <a:extLst>
                <a:ext uri="{FF2B5EF4-FFF2-40B4-BE49-F238E27FC236}">
                  <a16:creationId xmlns:a16="http://schemas.microsoft.com/office/drawing/2014/main" id="{459D7EA6-6257-FA62-8DF6-55A2A8E121B6}"/>
                </a:ext>
              </a:extLst>
            </p:cNvPr>
            <p:cNvPicPr>
              <a:picLocks noChangeAspect="1"/>
            </p:cNvPicPr>
            <p:nvPr/>
          </p:nvPicPr>
          <p:blipFill>
            <a:blip r:embed="rId3"/>
            <a:stretch>
              <a:fillRect/>
            </a:stretch>
          </p:blipFill>
          <p:spPr>
            <a:xfrm>
              <a:off x="4037866" y="4617055"/>
              <a:ext cx="302627" cy="343140"/>
            </a:xfrm>
            <a:prstGeom prst="rect">
              <a:avLst/>
            </a:prstGeom>
          </p:spPr>
        </p:pic>
        <p:pic>
          <p:nvPicPr>
            <p:cNvPr id="115" name="Picture 114">
              <a:extLst>
                <a:ext uri="{FF2B5EF4-FFF2-40B4-BE49-F238E27FC236}">
                  <a16:creationId xmlns:a16="http://schemas.microsoft.com/office/drawing/2014/main" id="{C1F1FF4E-FF95-C3E1-2DA4-31E80373BA3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564456" y="4617055"/>
              <a:ext cx="387224" cy="274320"/>
            </a:xfrm>
            <a:prstGeom prst="rect">
              <a:avLst/>
            </a:prstGeom>
          </p:spPr>
        </p:pic>
        <p:grpSp>
          <p:nvGrpSpPr>
            <p:cNvPr id="206" name="Group 205">
              <a:extLst>
                <a:ext uri="{FF2B5EF4-FFF2-40B4-BE49-F238E27FC236}">
                  <a16:creationId xmlns:a16="http://schemas.microsoft.com/office/drawing/2014/main" id="{6950CE7A-2FF7-47A2-51F6-CD3298AB98A3}"/>
                </a:ext>
              </a:extLst>
            </p:cNvPr>
            <p:cNvGrpSpPr/>
            <p:nvPr/>
          </p:nvGrpSpPr>
          <p:grpSpPr>
            <a:xfrm>
              <a:off x="1405385" y="4398071"/>
              <a:ext cx="7086529" cy="734726"/>
              <a:chOff x="1405385" y="4398071"/>
              <a:chExt cx="7086529" cy="734726"/>
            </a:xfrm>
          </p:grpSpPr>
          <p:sp>
            <p:nvSpPr>
              <p:cNvPr id="111" name="Google Shape;507;p43">
                <a:extLst>
                  <a:ext uri="{FF2B5EF4-FFF2-40B4-BE49-F238E27FC236}">
                    <a16:creationId xmlns:a16="http://schemas.microsoft.com/office/drawing/2014/main" id="{A84D0DAC-65BD-5CA8-62A5-AE78ABC4CFF8}"/>
                  </a:ext>
                </a:extLst>
              </p:cNvPr>
              <p:cNvSpPr txBox="1"/>
              <p:nvPr/>
            </p:nvSpPr>
            <p:spPr>
              <a:xfrm>
                <a:off x="3828043" y="4398071"/>
                <a:ext cx="2041885"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627063">
                  <a:lnSpc>
                    <a:spcPct val="150000"/>
                  </a:lnSpc>
                  <a:buClr>
                    <a:srgbClr val="000000"/>
                  </a:buClr>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根据标签实施理解事件，生成情景描述</a:t>
                </a:r>
              </a:p>
            </p:txBody>
          </p:sp>
          <p:sp>
            <p:nvSpPr>
              <p:cNvPr id="114" name="Google Shape;507;p43">
                <a:extLst>
                  <a:ext uri="{FF2B5EF4-FFF2-40B4-BE49-F238E27FC236}">
                    <a16:creationId xmlns:a16="http://schemas.microsoft.com/office/drawing/2014/main" id="{D6956B42-A864-1AE3-9C93-D4BD24C72B29}"/>
                  </a:ext>
                </a:extLst>
              </p:cNvPr>
              <p:cNvSpPr txBox="1"/>
              <p:nvPr/>
            </p:nvSpPr>
            <p:spPr>
              <a:xfrm>
                <a:off x="1405385" y="4398071"/>
                <a:ext cx="1686527"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游戏视频解析</a:t>
                </a:r>
                <a:r>
                  <a:rPr lang="en-US" altLang="zh-CN"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a:t>
                </a: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打标</a:t>
                </a:r>
              </a:p>
            </p:txBody>
          </p:sp>
          <p:cxnSp>
            <p:nvCxnSpPr>
              <p:cNvPr id="117" name="Straight Arrow Connector 116">
                <a:extLst>
                  <a:ext uri="{FF2B5EF4-FFF2-40B4-BE49-F238E27FC236}">
                    <a16:creationId xmlns:a16="http://schemas.microsoft.com/office/drawing/2014/main" id="{BD09A277-9D05-497F-1131-49261526BA5F}"/>
                  </a:ext>
                </a:extLst>
              </p:cNvPr>
              <p:cNvCxnSpPr>
                <a:cxnSpLocks/>
                <a:stCxn id="114" idx="3"/>
                <a:endCxn id="111" idx="1"/>
              </p:cNvCxnSpPr>
              <p:nvPr/>
            </p:nvCxnSpPr>
            <p:spPr>
              <a:xfrm>
                <a:off x="3091912" y="4765434"/>
                <a:ext cx="73613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E6ED08BF-0923-E911-67D3-67D39744FB3A}"/>
                  </a:ext>
                </a:extLst>
              </p:cNvPr>
              <p:cNvCxnSpPr>
                <a:cxnSpLocks/>
                <a:stCxn id="111" idx="3"/>
                <a:endCxn id="127" idx="1"/>
              </p:cNvCxnSpPr>
              <p:nvPr/>
            </p:nvCxnSpPr>
            <p:spPr>
              <a:xfrm>
                <a:off x="5869928" y="4765434"/>
                <a:ext cx="62436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7" name="Google Shape;507;p43">
                <a:extLst>
                  <a:ext uri="{FF2B5EF4-FFF2-40B4-BE49-F238E27FC236}">
                    <a16:creationId xmlns:a16="http://schemas.microsoft.com/office/drawing/2014/main" id="{567ED4B4-CDB4-C5D3-CF81-D219B8E9FEE6}"/>
                  </a:ext>
                </a:extLst>
              </p:cNvPr>
              <p:cNvSpPr txBox="1"/>
              <p:nvPr/>
            </p:nvSpPr>
            <p:spPr>
              <a:xfrm>
                <a:off x="6494289" y="4398071"/>
                <a:ext cx="1997625"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生产自然语音搭配虚拟人做直播介绍</a:t>
                </a:r>
              </a:p>
            </p:txBody>
          </p:sp>
        </p:grpSp>
        <p:pic>
          <p:nvPicPr>
            <p:cNvPr id="128" name="Picture 127">
              <a:extLst>
                <a:ext uri="{FF2B5EF4-FFF2-40B4-BE49-F238E27FC236}">
                  <a16:creationId xmlns:a16="http://schemas.microsoft.com/office/drawing/2014/main" id="{89AAF6C2-5972-BD50-8F00-0E737D9F1EF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6687756" y="4617055"/>
              <a:ext cx="387224" cy="274320"/>
            </a:xfrm>
            <a:prstGeom prst="rect">
              <a:avLst/>
            </a:prstGeom>
          </p:spPr>
        </p:pic>
      </p:grpSp>
      <p:grpSp>
        <p:nvGrpSpPr>
          <p:cNvPr id="209" name="Group 208">
            <a:extLst>
              <a:ext uri="{FF2B5EF4-FFF2-40B4-BE49-F238E27FC236}">
                <a16:creationId xmlns:a16="http://schemas.microsoft.com/office/drawing/2014/main" id="{A4A1D510-59BB-F2CA-C256-398867B02376}"/>
              </a:ext>
            </a:extLst>
          </p:cNvPr>
          <p:cNvGrpSpPr/>
          <p:nvPr/>
        </p:nvGrpSpPr>
        <p:grpSpPr>
          <a:xfrm>
            <a:off x="8491914" y="4617055"/>
            <a:ext cx="2780771" cy="357187"/>
            <a:chOff x="8491914" y="4617055"/>
            <a:chExt cx="2780771" cy="357187"/>
          </a:xfrm>
        </p:grpSpPr>
        <p:cxnSp>
          <p:nvCxnSpPr>
            <p:cNvPr id="129" name="Straight Arrow Connector 128">
              <a:extLst>
                <a:ext uri="{FF2B5EF4-FFF2-40B4-BE49-F238E27FC236}">
                  <a16:creationId xmlns:a16="http://schemas.microsoft.com/office/drawing/2014/main" id="{6DA348F0-25A5-1E93-C67B-36ED93E060E6}"/>
                </a:ext>
              </a:extLst>
            </p:cNvPr>
            <p:cNvCxnSpPr>
              <a:cxnSpLocks/>
              <a:stCxn id="127" idx="3"/>
            </p:cNvCxnSpPr>
            <p:nvPr/>
          </p:nvCxnSpPr>
          <p:spPr>
            <a:xfrm>
              <a:off x="8491914" y="4765434"/>
              <a:ext cx="85020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2" name="Title 1">
              <a:extLst>
                <a:ext uri="{FF2B5EF4-FFF2-40B4-BE49-F238E27FC236}">
                  <a16:creationId xmlns:a16="http://schemas.microsoft.com/office/drawing/2014/main" id="{462FDA92-9387-D452-B5D0-58035BE3CD57}"/>
                </a:ext>
              </a:extLst>
            </p:cNvPr>
            <p:cNvSpPr txBox="1">
              <a:spLocks/>
            </p:cNvSpPr>
            <p:nvPr/>
          </p:nvSpPr>
          <p:spPr>
            <a:xfrm>
              <a:off x="9849133" y="4617055"/>
              <a:ext cx="1423552"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tx1"/>
                  </a:solidFill>
                  <a:latin typeface="Microsoft JhengHei Light" panose="020B0304030504040204" pitchFamily="34" charset="-120"/>
                  <a:ea typeface="Microsoft JhengHei Light" panose="020B0304030504040204" pitchFamily="34" charset="-120"/>
                </a:rPr>
                <a:t>全新的用户体验</a:t>
              </a:r>
            </a:p>
          </p:txBody>
        </p:sp>
      </p:grpSp>
      <p:grpSp>
        <p:nvGrpSpPr>
          <p:cNvPr id="210" name="Group 209">
            <a:extLst>
              <a:ext uri="{FF2B5EF4-FFF2-40B4-BE49-F238E27FC236}">
                <a16:creationId xmlns:a16="http://schemas.microsoft.com/office/drawing/2014/main" id="{62CA0FD2-3CF3-C3A5-6918-718E8A06CA64}"/>
              </a:ext>
            </a:extLst>
          </p:cNvPr>
          <p:cNvGrpSpPr/>
          <p:nvPr/>
        </p:nvGrpSpPr>
        <p:grpSpPr>
          <a:xfrm>
            <a:off x="8536174" y="5577605"/>
            <a:ext cx="3053140" cy="357187"/>
            <a:chOff x="8536174" y="5577605"/>
            <a:chExt cx="3053140" cy="357187"/>
          </a:xfrm>
        </p:grpSpPr>
        <p:sp>
          <p:nvSpPr>
            <p:cNvPr id="179" name="Title 1">
              <a:extLst>
                <a:ext uri="{FF2B5EF4-FFF2-40B4-BE49-F238E27FC236}">
                  <a16:creationId xmlns:a16="http://schemas.microsoft.com/office/drawing/2014/main" id="{243326C2-9660-7B69-71B2-B6E2B0C4F7F7}"/>
                </a:ext>
              </a:extLst>
            </p:cNvPr>
            <p:cNvSpPr txBox="1">
              <a:spLocks/>
            </p:cNvSpPr>
            <p:nvPr/>
          </p:nvSpPr>
          <p:spPr>
            <a:xfrm>
              <a:off x="9753600" y="5577605"/>
              <a:ext cx="1835714" cy="357187"/>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tx1"/>
                  </a:solidFill>
                  <a:latin typeface="Microsoft JhengHei Light" panose="020B0304030504040204" pitchFamily="34" charset="-120"/>
                  <a:ea typeface="Microsoft JhengHei Light" panose="020B0304030504040204" pitchFamily="34" charset="-120"/>
                </a:rPr>
                <a:t>把</a:t>
              </a:r>
              <a:r>
                <a:rPr lang="en-US" altLang="zh-CN" sz="1400">
                  <a:solidFill>
                    <a:schemeClr val="tx1"/>
                  </a:solidFill>
                  <a:latin typeface="Microsoft JhengHei Light" panose="020B0304030504040204" pitchFamily="34" charset="-120"/>
                  <a:ea typeface="Microsoft JhengHei Light" panose="020B0304030504040204" pitchFamily="34" charset="-120"/>
                </a:rPr>
                <a:t>RPA</a:t>
              </a:r>
              <a:r>
                <a:rPr lang="zh-CN" altLang="en-US" sz="1400">
                  <a:solidFill>
                    <a:schemeClr val="tx1"/>
                  </a:solidFill>
                  <a:latin typeface="Microsoft JhengHei Light" panose="020B0304030504040204" pitchFamily="34" charset="-120"/>
                  <a:ea typeface="Microsoft JhengHei Light" panose="020B0304030504040204" pitchFamily="34" charset="-120"/>
                </a:rPr>
                <a:t>玩到新高度！</a:t>
              </a:r>
              <a:endParaRPr lang="en-US" altLang="zh-CN" sz="1400">
                <a:latin typeface="Microsoft JhengHei Light" panose="020B0304030504040204" pitchFamily="34" charset="-120"/>
                <a:ea typeface="Microsoft JhengHei Light" panose="020B0304030504040204" pitchFamily="34" charset="-120"/>
              </a:endParaRPr>
            </a:p>
          </p:txBody>
        </p:sp>
        <p:cxnSp>
          <p:nvCxnSpPr>
            <p:cNvPr id="180" name="Straight Arrow Connector 179">
              <a:extLst>
                <a:ext uri="{FF2B5EF4-FFF2-40B4-BE49-F238E27FC236}">
                  <a16:creationId xmlns:a16="http://schemas.microsoft.com/office/drawing/2014/main" id="{BDF23AAB-731A-52E5-2C7E-7D07057D1858}"/>
                </a:ext>
              </a:extLst>
            </p:cNvPr>
            <p:cNvCxnSpPr>
              <a:cxnSpLocks/>
              <a:stCxn id="175" idx="3"/>
            </p:cNvCxnSpPr>
            <p:nvPr/>
          </p:nvCxnSpPr>
          <p:spPr>
            <a:xfrm>
              <a:off x="8536174" y="5733737"/>
              <a:ext cx="805946"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D90D5900-4013-97F7-212E-A376B9D45CD7}"/>
              </a:ext>
            </a:extLst>
          </p:cNvPr>
          <p:cNvGrpSpPr/>
          <p:nvPr/>
        </p:nvGrpSpPr>
        <p:grpSpPr>
          <a:xfrm>
            <a:off x="1405385" y="5363689"/>
            <a:ext cx="7130789" cy="737411"/>
            <a:chOff x="1405385" y="5363689"/>
            <a:chExt cx="7130789" cy="737411"/>
          </a:xfrm>
        </p:grpSpPr>
        <p:pic>
          <p:nvPicPr>
            <p:cNvPr id="166" name="Picture 165">
              <a:extLst>
                <a:ext uri="{FF2B5EF4-FFF2-40B4-BE49-F238E27FC236}">
                  <a16:creationId xmlns:a16="http://schemas.microsoft.com/office/drawing/2014/main" id="{ABA0AF2F-60DD-59F7-9E7B-B8FE96FB89B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564456" y="5609131"/>
              <a:ext cx="387224" cy="274320"/>
            </a:xfrm>
            <a:prstGeom prst="rect">
              <a:avLst/>
            </a:prstGeom>
          </p:spPr>
        </p:pic>
        <p:pic>
          <p:nvPicPr>
            <p:cNvPr id="172" name="Picture 171">
              <a:extLst>
                <a:ext uri="{FF2B5EF4-FFF2-40B4-BE49-F238E27FC236}">
                  <a16:creationId xmlns:a16="http://schemas.microsoft.com/office/drawing/2014/main" id="{15F61A58-DCD3-E3C2-BFC9-0084B35CD9BB}"/>
                </a:ext>
              </a:extLst>
            </p:cNvPr>
            <p:cNvPicPr>
              <a:picLocks noChangeAspect="1"/>
            </p:cNvPicPr>
            <p:nvPr/>
          </p:nvPicPr>
          <p:blipFill>
            <a:blip r:embed="rId3"/>
            <a:stretch>
              <a:fillRect/>
            </a:stretch>
          </p:blipFill>
          <p:spPr>
            <a:xfrm>
              <a:off x="4037866" y="5570197"/>
              <a:ext cx="302627" cy="343140"/>
            </a:xfrm>
            <a:prstGeom prst="rect">
              <a:avLst/>
            </a:prstGeom>
          </p:spPr>
        </p:pic>
        <p:grpSp>
          <p:nvGrpSpPr>
            <p:cNvPr id="207" name="Group 206">
              <a:extLst>
                <a:ext uri="{FF2B5EF4-FFF2-40B4-BE49-F238E27FC236}">
                  <a16:creationId xmlns:a16="http://schemas.microsoft.com/office/drawing/2014/main" id="{F5D80C2F-4383-491B-8CEC-8891671A3B85}"/>
                </a:ext>
              </a:extLst>
            </p:cNvPr>
            <p:cNvGrpSpPr/>
            <p:nvPr/>
          </p:nvGrpSpPr>
          <p:grpSpPr>
            <a:xfrm>
              <a:off x="1405385" y="5363689"/>
              <a:ext cx="7130789" cy="737411"/>
              <a:chOff x="1405385" y="5363689"/>
              <a:chExt cx="7130789" cy="737411"/>
            </a:xfrm>
          </p:grpSpPr>
          <p:sp>
            <p:nvSpPr>
              <p:cNvPr id="165" name="Google Shape;507;p43">
                <a:extLst>
                  <a:ext uri="{FF2B5EF4-FFF2-40B4-BE49-F238E27FC236}">
                    <a16:creationId xmlns:a16="http://schemas.microsoft.com/office/drawing/2014/main" id="{8CFCC7FD-248C-3401-73BA-4B68E73AA267}"/>
                  </a:ext>
                </a:extLst>
              </p:cNvPr>
              <p:cNvSpPr txBox="1"/>
              <p:nvPr/>
            </p:nvSpPr>
            <p:spPr>
              <a:xfrm>
                <a:off x="1405385" y="5363689"/>
                <a:ext cx="1686528" cy="734726"/>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688975" marR="0" lvl="0"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语音标识一段需求（ </a:t>
                </a:r>
                <a:r>
                  <a:rPr lang="en-US" altLang="zh-CN"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STT</a:t>
                </a:r>
                <a:r>
                  <a:rPr lang="zh-CN" altLang="en-US" sz="1050" kern="0">
                    <a:solidFill>
                      <a:schemeClr val="accent1"/>
                    </a:solidFill>
                    <a:latin typeface="Microsoft JhengHei Light" panose="020B0304030504040204" pitchFamily="34" charset="-120"/>
                    <a:ea typeface="Microsoft JhengHei Light" panose="020B0304030504040204" pitchFamily="34" charset="-120"/>
                    <a:cs typeface="Muli"/>
                    <a:sym typeface="Muli"/>
                  </a:rPr>
                  <a:t>）</a:t>
                </a:r>
              </a:p>
            </p:txBody>
          </p:sp>
          <p:sp>
            <p:nvSpPr>
              <p:cNvPr id="171" name="Google Shape;507;p43">
                <a:extLst>
                  <a:ext uri="{FF2B5EF4-FFF2-40B4-BE49-F238E27FC236}">
                    <a16:creationId xmlns:a16="http://schemas.microsoft.com/office/drawing/2014/main" id="{BD05523F-4CD6-2E1E-836F-C689E9AC248D}"/>
                  </a:ext>
                </a:extLst>
              </p:cNvPr>
              <p:cNvSpPr txBox="1"/>
              <p:nvPr/>
            </p:nvSpPr>
            <p:spPr>
              <a:xfrm>
                <a:off x="3828043" y="5366374"/>
                <a:ext cx="2041885" cy="734726"/>
              </a:xfrm>
              <a:prstGeom prst="rect">
                <a:avLst/>
              </a:prstGeom>
              <a:solidFill>
                <a:srgbClr val="050060">
                  <a:alpha val="1788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627063">
                  <a:lnSpc>
                    <a:spcPct val="150000"/>
                  </a:lnSpc>
                  <a:buClr>
                    <a:srgbClr val="000000"/>
                  </a:buClr>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理解需求，生成对应的代码</a:t>
                </a:r>
              </a:p>
            </p:txBody>
          </p:sp>
          <p:sp>
            <p:nvSpPr>
              <p:cNvPr id="175" name="Google Shape;507;p43">
                <a:extLst>
                  <a:ext uri="{FF2B5EF4-FFF2-40B4-BE49-F238E27FC236}">
                    <a16:creationId xmlns:a16="http://schemas.microsoft.com/office/drawing/2014/main" id="{BB04F628-9A08-32E7-1043-FB2C004562A0}"/>
                  </a:ext>
                </a:extLst>
              </p:cNvPr>
              <p:cNvSpPr txBox="1"/>
              <p:nvPr/>
            </p:nvSpPr>
            <p:spPr>
              <a:xfrm>
                <a:off x="6494290" y="5366374"/>
                <a:ext cx="2041884" cy="734726"/>
              </a:xfrm>
              <a:prstGeom prst="rect">
                <a:avLst/>
              </a:prstGeom>
              <a:solidFill>
                <a:srgbClr val="050060">
                  <a:alpha val="17880"/>
                </a:srgbClr>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627063">
                  <a:lnSpc>
                    <a:spcPct val="150000"/>
                  </a:lnSpc>
                  <a:buClr>
                    <a:srgbClr val="000000"/>
                  </a:buClr>
                  <a:defRPr/>
                </a:pPr>
                <a:r>
                  <a:rPr lang="zh-CN" altLang="en-US" sz="1000" kern="0">
                    <a:latin typeface="Microsoft JhengHei Light" panose="020B0304030504040204" pitchFamily="34" charset="-120"/>
                    <a:ea typeface="Microsoft JhengHei Light" panose="020B0304030504040204" pitchFamily="34" charset="-120"/>
                    <a:sym typeface="Muli"/>
                  </a:rPr>
                  <a:t>部署到</a:t>
                </a:r>
                <a:r>
                  <a:rPr lang="en-US" altLang="zh-CN" sz="1000" kern="0">
                    <a:latin typeface="Microsoft JhengHei Light" panose="020B0304030504040204" pitchFamily="34" charset="-120"/>
                    <a:ea typeface="Microsoft JhengHei Light" panose="020B0304030504040204" pitchFamily="34" charset="-120"/>
                    <a:sym typeface="Muli"/>
                  </a:rPr>
                  <a:t>Power Automate</a:t>
                </a:r>
                <a:r>
                  <a:rPr lang="zh-CN" altLang="en-US" sz="1000" kern="0">
                    <a:latin typeface="Microsoft JhengHei Light" panose="020B0304030504040204" pitchFamily="34" charset="-120"/>
                    <a:ea typeface="Microsoft JhengHei Light" panose="020B0304030504040204" pitchFamily="34" charset="-120"/>
                    <a:sym typeface="Muli"/>
                  </a:rPr>
                  <a:t>上！</a:t>
                </a:r>
                <a:endParaRPr sz="1000" kern="0">
                  <a:latin typeface="Microsoft JhengHei Light" panose="020B0304030504040204" pitchFamily="34" charset="-120"/>
                  <a:ea typeface="Microsoft JhengHei Light" panose="020B0304030504040204" pitchFamily="34" charset="-120"/>
                  <a:sym typeface="Muli"/>
                </a:endParaRPr>
              </a:p>
            </p:txBody>
          </p:sp>
          <p:cxnSp>
            <p:nvCxnSpPr>
              <p:cNvPr id="186" name="Straight Arrow Connector 185">
                <a:extLst>
                  <a:ext uri="{FF2B5EF4-FFF2-40B4-BE49-F238E27FC236}">
                    <a16:creationId xmlns:a16="http://schemas.microsoft.com/office/drawing/2014/main" id="{FE9B3F77-366C-CBE5-7890-D69E05A45D35}"/>
                  </a:ext>
                </a:extLst>
              </p:cNvPr>
              <p:cNvCxnSpPr>
                <a:cxnSpLocks/>
                <a:stCxn id="171" idx="3"/>
                <a:endCxn id="175" idx="1"/>
              </p:cNvCxnSpPr>
              <p:nvPr/>
            </p:nvCxnSpPr>
            <p:spPr>
              <a:xfrm>
                <a:off x="5869928" y="5733737"/>
                <a:ext cx="62436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B82E3BFE-692A-5CEC-8FF3-77432014CC65}"/>
                  </a:ext>
                </a:extLst>
              </p:cNvPr>
              <p:cNvCxnSpPr>
                <a:cxnSpLocks/>
                <a:stCxn id="165" idx="3"/>
                <a:endCxn id="171" idx="1"/>
              </p:cNvCxnSpPr>
              <p:nvPr/>
            </p:nvCxnSpPr>
            <p:spPr>
              <a:xfrm>
                <a:off x="3091913" y="5731052"/>
                <a:ext cx="736130" cy="26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202" name="Picture 201">
              <a:extLst>
                <a:ext uri="{FF2B5EF4-FFF2-40B4-BE49-F238E27FC236}">
                  <a16:creationId xmlns:a16="http://schemas.microsoft.com/office/drawing/2014/main" id="{B003F07E-77D1-2C40-A8E0-0C910B78F647}"/>
                </a:ext>
              </a:extLst>
            </p:cNvPr>
            <p:cNvPicPr>
              <a:picLocks noChangeAspect="1"/>
            </p:cNvPicPr>
            <p:nvPr/>
          </p:nvPicPr>
          <p:blipFill>
            <a:blip r:embed="rId6"/>
            <a:stretch>
              <a:fillRect/>
            </a:stretch>
          </p:blipFill>
          <p:spPr>
            <a:xfrm>
              <a:off x="6724926" y="5577605"/>
              <a:ext cx="344673" cy="343141"/>
            </a:xfrm>
            <a:prstGeom prst="rect">
              <a:avLst/>
            </a:prstGeom>
          </p:spPr>
        </p:pic>
      </p:grpSp>
    </p:spTree>
    <p:extLst>
      <p:ext uri="{BB962C8B-B14F-4D97-AF65-F5344CB8AC3E}">
        <p14:creationId xmlns:p14="http://schemas.microsoft.com/office/powerpoint/2010/main" val="125060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wipe(left)">
                                      <p:cBhvr>
                                        <p:cTn id="7" dur="5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wipe(left)">
                                      <p:cBhvr>
                                        <p:cTn id="12" dur="500"/>
                                        <p:tgtEl>
                                          <p:spTgt spid="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12"/>
                                        </p:tgtEl>
                                        <p:attrNameLst>
                                          <p:attrName>style.visibility</p:attrName>
                                        </p:attrNameLst>
                                      </p:cBhvr>
                                      <p:to>
                                        <p:strVal val="visible"/>
                                      </p:to>
                                    </p:set>
                                    <p:animEffect transition="in" filter="wipe(left)">
                                      <p:cBhvr>
                                        <p:cTn id="17" dur="500"/>
                                        <p:tgtEl>
                                          <p:spTgt spid="2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08"/>
                                        </p:tgtEl>
                                        <p:attrNameLst>
                                          <p:attrName>style.visibility</p:attrName>
                                        </p:attrNameLst>
                                      </p:cBhvr>
                                      <p:to>
                                        <p:strVal val="visible"/>
                                      </p:to>
                                    </p:set>
                                    <p:animEffect transition="in" filter="wipe(left)">
                                      <p:cBhvr>
                                        <p:cTn id="22" dur="500"/>
                                        <p:tgtEl>
                                          <p:spTgt spid="20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13"/>
                                        </p:tgtEl>
                                        <p:attrNameLst>
                                          <p:attrName>style.visibility</p:attrName>
                                        </p:attrNameLst>
                                      </p:cBhvr>
                                      <p:to>
                                        <p:strVal val="visible"/>
                                      </p:to>
                                    </p:set>
                                    <p:animEffect transition="in" filter="wipe(left)">
                                      <p:cBhvr>
                                        <p:cTn id="27" dur="500"/>
                                        <p:tgtEl>
                                          <p:spTgt spid="2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9"/>
                                        </p:tgtEl>
                                        <p:attrNameLst>
                                          <p:attrName>style.visibility</p:attrName>
                                        </p:attrNameLst>
                                      </p:cBhvr>
                                      <p:to>
                                        <p:strVal val="visible"/>
                                      </p:to>
                                    </p:set>
                                    <p:animEffect transition="in" filter="wipe(left)">
                                      <p:cBhvr>
                                        <p:cTn id="32" dur="500"/>
                                        <p:tgtEl>
                                          <p:spTgt spid="20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14"/>
                                        </p:tgtEl>
                                        <p:attrNameLst>
                                          <p:attrName>style.visibility</p:attrName>
                                        </p:attrNameLst>
                                      </p:cBhvr>
                                      <p:to>
                                        <p:strVal val="visible"/>
                                      </p:to>
                                    </p:set>
                                    <p:animEffect transition="in" filter="wipe(left)">
                                      <p:cBhvr>
                                        <p:cTn id="37" dur="500"/>
                                        <p:tgtEl>
                                          <p:spTgt spid="2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10"/>
                                        </p:tgtEl>
                                        <p:attrNameLst>
                                          <p:attrName>style.visibility</p:attrName>
                                        </p:attrNameLst>
                                      </p:cBhvr>
                                      <p:to>
                                        <p:strVal val="visible"/>
                                      </p:to>
                                    </p:set>
                                    <p:animEffect transition="in" filter="wipe(left)">
                                      <p:cBhvr>
                                        <p:cTn id="42" dur="5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4" y="55384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知识产权归客户所有， 同样法律责任也是！</a:t>
            </a:r>
          </a:p>
        </p:txBody>
      </p:sp>
      <p:sp>
        <p:nvSpPr>
          <p:cNvPr id="2" name="TextBox 1">
            <a:extLst>
              <a:ext uri="{FF2B5EF4-FFF2-40B4-BE49-F238E27FC236}">
                <a16:creationId xmlns:a16="http://schemas.microsoft.com/office/drawing/2014/main" id="{060D7493-55E0-BA9F-1532-A8BE86696C51}"/>
              </a:ext>
            </a:extLst>
          </p:cNvPr>
          <p:cNvSpPr txBox="1"/>
          <p:nvPr/>
        </p:nvSpPr>
        <p:spPr>
          <a:xfrm>
            <a:off x="1092199" y="1573361"/>
            <a:ext cx="10166351" cy="1200329"/>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详见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Azure open AI FAQ</a:t>
            </a:r>
          </a:p>
          <a:p>
            <a:pPr defTabSz="932742" fontAlgn="ctr">
              <a:spcBef>
                <a:spcPct val="0"/>
              </a:spcBef>
              <a:spcAft>
                <a:spcPts val="0"/>
              </a:spcAft>
            </a:pPr>
            <a:endPar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r>
              <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hlinkClick r:id="rId2">
                  <a:extLst>
                    <a:ext uri="{A12FA001-AC4F-418D-AE19-62706E023703}">
                      <ahyp:hlinkClr xmlns:ahyp="http://schemas.microsoft.com/office/drawing/2018/hyperlinkcolor" val="tx"/>
                    </a:ext>
                  </a:extLst>
                </a:hlinkClick>
              </a:rPr>
              <a:t>https://learn.microsoft.com/en-us/legal/cognitive-services/openai/data-privacy?context=%2Fazure%2Fcognitive-services%2Fopenai%2Fcontext%2Fcontext</a:t>
            </a: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zh-CN" sz="12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2D11B68E-E819-AB14-589B-47B4112A43B6}"/>
              </a:ext>
            </a:extLst>
          </p:cNvPr>
          <p:cNvSpPr txBox="1">
            <a:spLocks/>
          </p:cNvSpPr>
          <p:nvPr/>
        </p:nvSpPr>
        <p:spPr>
          <a:xfrm>
            <a:off x="988894" y="3658995"/>
            <a:ext cx="7682665"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知识产权和数据隐私保护声明</a:t>
            </a:r>
          </a:p>
        </p:txBody>
      </p:sp>
      <p:sp>
        <p:nvSpPr>
          <p:cNvPr id="5" name="TextBox 4">
            <a:extLst>
              <a:ext uri="{FF2B5EF4-FFF2-40B4-BE49-F238E27FC236}">
                <a16:creationId xmlns:a16="http://schemas.microsoft.com/office/drawing/2014/main" id="{8E076D49-2EE8-35B7-B07D-9BFE099E7CC3}"/>
              </a:ext>
            </a:extLst>
          </p:cNvPr>
          <p:cNvSpPr txBox="1"/>
          <p:nvPr/>
        </p:nvSpPr>
        <p:spPr>
          <a:xfrm>
            <a:off x="1082675" y="5074810"/>
            <a:ext cx="9061450" cy="646331"/>
          </a:xfrm>
          <a:prstGeom prst="rect">
            <a:avLst/>
          </a:prstGeom>
          <a:noFill/>
        </p:spPr>
        <p:txBody>
          <a:bodyPr wrap="square">
            <a:spAutoFit/>
          </a:bodyPr>
          <a:lstStyle/>
          <a:p>
            <a:pPr defTabSz="932742" fontAlgn="ctr">
              <a:spcBef>
                <a:spcPct val="0"/>
              </a:spcBef>
              <a:spcAft>
                <a:spcPts val="0"/>
              </a:spcAft>
            </a:pPr>
            <a:r>
              <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hlinkClick r:id="rId2"/>
              </a:rPr>
              <a:t>https://learn.microsoft.com/en-us/legal/cognitive-services/openai/data-privacy?context=%2Fazure%2Fcognitive-services%2Fopenai%2Fcontext%2Fcontext</a:t>
            </a:r>
            <a:endParaRPr lang="en-US" altLang="zh-CN"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defTabSz="932742" fontAlgn="ctr">
              <a:spcBef>
                <a:spcPct val="0"/>
              </a:spcBef>
              <a:spcAft>
                <a:spcPts val="0"/>
              </a:spcAft>
            </a:pPr>
            <a:endParaRPr lang="en-US" altLang="ja-JP" sz="12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6" name="TextBox 5">
            <a:extLst>
              <a:ext uri="{FF2B5EF4-FFF2-40B4-BE49-F238E27FC236}">
                <a16:creationId xmlns:a16="http://schemas.microsoft.com/office/drawing/2014/main" id="{44708DEF-60D9-A2A5-679C-771D80773048}"/>
              </a:ext>
            </a:extLst>
          </p:cNvPr>
          <p:cNvSpPr txBox="1"/>
          <p:nvPr/>
        </p:nvSpPr>
        <p:spPr>
          <a:xfrm>
            <a:off x="1082674" y="4671159"/>
            <a:ext cx="6375401" cy="338554"/>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承诺不擅用客户数据，数据内部处理流程等细节</a:t>
            </a:r>
          </a:p>
        </p:txBody>
      </p:sp>
    </p:spTree>
    <p:extLst>
      <p:ext uri="{BB962C8B-B14F-4D97-AF65-F5344CB8AC3E}">
        <p14:creationId xmlns:p14="http://schemas.microsoft.com/office/powerpoint/2010/main" val="234955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2E2E2C-1578-9B6E-B65D-D4055A0B6ECA}"/>
              </a:ext>
            </a:extLst>
          </p:cNvPr>
          <p:cNvSpPr txBox="1"/>
          <p:nvPr/>
        </p:nvSpPr>
        <p:spPr>
          <a:xfrm>
            <a:off x="1243950" y="779405"/>
            <a:ext cx="3886739" cy="659989"/>
          </a:xfrm>
          <a:prstGeom prst="rect">
            <a:avLst/>
          </a:prstGeom>
          <a:noFill/>
        </p:spPr>
        <p:txBody>
          <a:bodyPr wrap="square" rtlCol="0">
            <a:spAutoFit/>
          </a:bodyPr>
          <a:lstStyle/>
          <a:p>
            <a:pPr marL="0" marR="0" lvl="0" indent="0" algn="l" defTabSz="932742" rtl="0" eaLnBrk="1" fontAlgn="auto" latinLnBrk="0" hangingPunct="1">
              <a:lnSpc>
                <a:spcPts val="4800"/>
              </a:lnSpc>
              <a:spcBef>
                <a:spcPct val="0"/>
              </a:spcBef>
              <a:spcAft>
                <a:spcPts val="0"/>
              </a:spcAft>
              <a:buClrTx/>
              <a:buSzTx/>
              <a:buFontTx/>
              <a:buNone/>
              <a:tabLst/>
              <a:defRPr/>
            </a:pPr>
            <a:r>
              <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GPT / OpenAI</a:t>
            </a:r>
            <a:r>
              <a:rPr kumimoji="0" lang="zh-CN" altLang="en-US"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 限制</a:t>
            </a:r>
            <a:endParaRPr kumimoji="0" lang="en-US" altLang="zh-CN" sz="3200" b="0" i="0" u="none" strike="noStrike" kern="1200" cap="none" spc="-50" normalizeH="0" baseline="0" noProof="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4" name="Title 5">
            <a:extLst>
              <a:ext uri="{FF2B5EF4-FFF2-40B4-BE49-F238E27FC236}">
                <a16:creationId xmlns:a16="http://schemas.microsoft.com/office/drawing/2014/main" id="{F2ED0D77-CA09-3AEE-6576-F9D6695AB90E}"/>
              </a:ext>
            </a:extLst>
          </p:cNvPr>
          <p:cNvSpPr txBox="1">
            <a:spLocks/>
          </p:cNvSpPr>
          <p:nvPr/>
        </p:nvSpPr>
        <p:spPr>
          <a:xfrm>
            <a:off x="1438710" y="2110848"/>
            <a:ext cx="8284409"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无法在</a:t>
            </a:r>
            <a:r>
              <a:rPr lang="zh-CN" altLang="en-US" sz="2000">
                <a:solidFill>
                  <a:schemeClr val="accent1"/>
                </a:solidFill>
                <a:latin typeface="Microsoft JhengHei Light" panose="020B0304030504040204" pitchFamily="34" charset="-120"/>
                <a:ea typeface="Microsoft JhengHei Light" panose="020B0304030504040204" pitchFamily="34" charset="-120"/>
              </a:rPr>
              <a:t>离线</a:t>
            </a:r>
            <a:r>
              <a:rPr kumimoji="0" lang="zh-CN" altLang="en-US" sz="2000" b="0" i="0" u="none" strike="noStrike" kern="1200" cap="none" spc="-50" normalizeH="0" baseline="0" noProof="0">
                <a:ln w="3175">
                  <a:noFill/>
                </a:ln>
                <a:solidFill>
                  <a:schemeClr val="accent1"/>
                </a:solidFill>
                <a:effectLst/>
                <a:uLnTx/>
                <a:uFillTx/>
                <a:latin typeface="Microsoft JhengHei Light" panose="020B0304030504040204" pitchFamily="34" charset="-120"/>
                <a:ea typeface="Microsoft JhengHei Light" panose="020B0304030504040204" pitchFamily="34" charset="-120"/>
                <a:cs typeface="Segoe UI" pitchFamily="34" charset="0"/>
              </a:rPr>
              <a:t>跑 </a:t>
            </a:r>
            <a:r>
              <a:rPr kumimoji="0" lang="zh-CN" altLang="en-US" sz="20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现在不会，未来也不见得会。</a:t>
            </a:r>
            <a:endParaRPr kumimoji="0" lang="en-US" sz="2000" b="0" i="0" u="none" strike="noStrike" kern="1200" cap="none" spc="-50" normalizeH="0" baseline="0" noProof="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5" name="Title 5">
            <a:extLst>
              <a:ext uri="{FF2B5EF4-FFF2-40B4-BE49-F238E27FC236}">
                <a16:creationId xmlns:a16="http://schemas.microsoft.com/office/drawing/2014/main" id="{CD331425-5B29-C757-3654-A0EAC634C008}"/>
              </a:ext>
            </a:extLst>
          </p:cNvPr>
          <p:cNvSpPr txBox="1">
            <a:spLocks/>
          </p:cNvSpPr>
          <p:nvPr/>
        </p:nvSpPr>
        <p:spPr>
          <a:xfrm>
            <a:off x="1438710" y="4799837"/>
            <a:ext cx="10324665"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只有</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GPT X</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和</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Codex</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能</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Fine-Tune, </a:t>
            </a:r>
            <a:r>
              <a:rPr lang="en-US" altLang="zh-CN" sz="2000">
                <a:solidFill>
                  <a:schemeClr val="accent1"/>
                </a:solidFill>
                <a:latin typeface="Microsoft JhengHei Light" panose="020B0304030504040204" pitchFamily="34" charset="-120"/>
                <a:ea typeface="Microsoft JhengHei Light" panose="020B0304030504040204" pitchFamily="34" charset="-120"/>
              </a:rPr>
              <a:t>Embedding</a:t>
            </a:r>
            <a:r>
              <a:rPr lang="zh-CN" altLang="en-US" sz="2000">
                <a:solidFill>
                  <a:schemeClr val="accent1"/>
                </a:solidFill>
                <a:latin typeface="Microsoft JhengHei Light" panose="020B0304030504040204" pitchFamily="34" charset="-120"/>
                <a:ea typeface="Microsoft JhengHei Light" panose="020B0304030504040204" pitchFamily="34" charset="-120"/>
              </a:rPr>
              <a:t>不支持</a:t>
            </a:r>
            <a:r>
              <a:rPr kumimoji="0" lang="en-US" altLang="zh-CN" sz="20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lang="en-US" sz="2000">
              <a:solidFill>
                <a:srgbClr val="FEF000"/>
              </a:solidFill>
              <a:latin typeface="Microsoft JhengHei Light" panose="020B0304030504040204" pitchFamily="34" charset="-120"/>
              <a:ea typeface="Microsoft JhengHei Light" panose="020B0304030504040204" pitchFamily="34" charset="-120"/>
            </a:endParaRPr>
          </a:p>
        </p:txBody>
      </p:sp>
      <p:sp>
        <p:nvSpPr>
          <p:cNvPr id="7" name="Title 5">
            <a:extLst>
              <a:ext uri="{FF2B5EF4-FFF2-40B4-BE49-F238E27FC236}">
                <a16:creationId xmlns:a16="http://schemas.microsoft.com/office/drawing/2014/main" id="{BC9814DB-E4CF-F0EC-61C8-C45A7A36EB25}"/>
              </a:ext>
            </a:extLst>
          </p:cNvPr>
          <p:cNvSpPr txBox="1">
            <a:spLocks/>
          </p:cNvSpPr>
          <p:nvPr/>
        </p:nvSpPr>
        <p:spPr>
          <a:xfrm>
            <a:off x="1438710" y="3885946"/>
            <a:ext cx="9029265"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lang="zh-CN" altLang="en-US" sz="2000">
                <a:solidFill>
                  <a:schemeClr val="accent1"/>
                </a:solidFill>
                <a:latin typeface="Microsoft JhengHei Light" panose="020B0304030504040204" pitchFamily="34" charset="-120"/>
                <a:ea typeface="Microsoft JhengHei Light" panose="020B0304030504040204" pitchFamily="34" charset="-120"/>
              </a:rPr>
              <a:t>缺乏可靠性</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 </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甚至会胡扯</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 其商用稳定性需要大量依赖精良的</a:t>
            </a: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Fine Tuning</a:t>
            </a:r>
            <a:r>
              <a:rPr kumimoji="0" lang="zh-CN" alt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8" name="Title 5">
            <a:extLst>
              <a:ext uri="{FF2B5EF4-FFF2-40B4-BE49-F238E27FC236}">
                <a16:creationId xmlns:a16="http://schemas.microsoft.com/office/drawing/2014/main" id="{49DB3D75-570B-B35A-638A-B5A6DBBFD5B7}"/>
              </a:ext>
            </a:extLst>
          </p:cNvPr>
          <p:cNvSpPr txBox="1">
            <a:spLocks/>
          </p:cNvSpPr>
          <p:nvPr/>
        </p:nvSpPr>
        <p:spPr>
          <a:xfrm>
            <a:off x="1438710" y="2972055"/>
            <a:ext cx="8284409" cy="318549"/>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en-US" altLang="zh-CN"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rPr>
              <a:t>GPT</a:t>
            </a:r>
            <a:r>
              <a:rPr lang="zh-CN" altLang="en-US" sz="2000">
                <a:solidFill>
                  <a:schemeClr val="accent1"/>
                </a:solidFill>
                <a:latin typeface="Microsoft JhengHei Light" panose="020B0304030504040204" pitchFamily="34" charset="-120"/>
                <a:ea typeface="Microsoft JhengHei Light" panose="020B0304030504040204" pitchFamily="34" charset="-120"/>
              </a:rPr>
              <a:t>不擅长数字</a:t>
            </a:r>
            <a:r>
              <a:rPr lang="zh-CN" altLang="en-US" sz="2000">
                <a:solidFill>
                  <a:schemeClr val="tx1"/>
                </a:solidFill>
                <a:latin typeface="Microsoft JhengHei Light" panose="020B0304030504040204" pitchFamily="34" charset="-120"/>
                <a:ea typeface="Microsoft JhengHei Light" panose="020B0304030504040204" pitchFamily="34" charset="-120"/>
              </a:rPr>
              <a:t>和</a:t>
            </a:r>
            <a:r>
              <a:rPr lang="zh-CN" altLang="en-US" sz="2000">
                <a:solidFill>
                  <a:schemeClr val="accent1"/>
                </a:solidFill>
                <a:latin typeface="Microsoft JhengHei Light" panose="020B0304030504040204" pitchFamily="34" charset="-120"/>
                <a:ea typeface="Microsoft JhengHei Light" panose="020B0304030504040204" pitchFamily="34" charset="-120"/>
              </a:rPr>
              <a:t>推理类</a:t>
            </a:r>
            <a:r>
              <a:rPr lang="zh-CN" altLang="en-US" sz="2000">
                <a:solidFill>
                  <a:schemeClr val="tx1"/>
                </a:solidFill>
                <a:latin typeface="Microsoft JhengHei Light" panose="020B0304030504040204" pitchFamily="34" charset="-120"/>
                <a:ea typeface="Microsoft JhengHei Light" panose="020B0304030504040204" pitchFamily="34" charset="-120"/>
              </a:rPr>
              <a:t>处理。</a:t>
            </a:r>
            <a:endParaRPr kumimoji="0" lang="en-US" sz="2000" b="0" i="0" u="none" strike="noStrike" kern="1200" cap="none" spc="-50" normalizeH="0" baseline="0" noProof="0">
              <a:ln w="3175">
                <a:noFill/>
              </a:ln>
              <a:solidFill>
                <a:schemeClr val="tx1"/>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sp>
        <p:nvSpPr>
          <p:cNvPr id="9" name="Title 5">
            <a:extLst>
              <a:ext uri="{FF2B5EF4-FFF2-40B4-BE49-F238E27FC236}">
                <a16:creationId xmlns:a16="http://schemas.microsoft.com/office/drawing/2014/main" id="{4AC0236F-27E3-5B25-CABC-0D9D47F81966}"/>
              </a:ext>
            </a:extLst>
          </p:cNvPr>
          <p:cNvSpPr txBox="1">
            <a:spLocks/>
          </p:cNvSpPr>
          <p:nvPr/>
        </p:nvSpPr>
        <p:spPr>
          <a:xfrm>
            <a:off x="8934885" y="6088654"/>
            <a:ext cx="3333315" cy="300852"/>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462" rtl="0" eaLnBrk="1" fontAlgn="auto" latinLnBrk="0" hangingPunct="1">
              <a:lnSpc>
                <a:spcPts val="2700"/>
              </a:lnSpc>
              <a:spcBef>
                <a:spcPct val="0"/>
              </a:spcBef>
              <a:spcAft>
                <a:spcPts val="0"/>
              </a:spcAft>
              <a:buClrTx/>
              <a:buSzTx/>
              <a:buFontTx/>
              <a:buNone/>
              <a:tabLst/>
              <a:defRPr/>
            </a:pPr>
            <a:r>
              <a:rPr kumimoji="0" lang="en-US" altLang="zh-CN"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 Embedding</a:t>
            </a:r>
            <a:r>
              <a:rPr kumimoji="0" lang="zh-CN" altLang="en-US" sz="1400" b="0" i="0" u="none" strike="noStrike" kern="1200" cap="none" spc="-50" normalizeH="0" baseline="0" noProof="0">
                <a:ln w="3175">
                  <a:noFill/>
                </a:ln>
                <a:solidFill>
                  <a:srgbClr val="FEF000"/>
                </a:solidFill>
                <a:effectLst/>
                <a:uLnTx/>
                <a:uFillTx/>
                <a:latin typeface="Microsoft JhengHei Light" panose="020B0304030504040204" pitchFamily="34" charset="-120"/>
                <a:ea typeface="Microsoft JhengHei Light" panose="020B0304030504040204" pitchFamily="34" charset="-120"/>
                <a:cs typeface="Segoe UI" pitchFamily="34" charset="0"/>
              </a:rPr>
              <a:t>有特殊的训练方法</a:t>
            </a:r>
          </a:p>
        </p:txBody>
      </p:sp>
    </p:spTree>
    <p:extLst>
      <p:ext uri="{BB962C8B-B14F-4D97-AF65-F5344CB8AC3E}">
        <p14:creationId xmlns:p14="http://schemas.microsoft.com/office/powerpoint/2010/main" val="21135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7"/>
            <a:ext cx="4923774" cy="430887"/>
          </a:xfrm>
        </p:spPr>
        <p:txBody>
          <a:bodyPr/>
          <a:lstStyle/>
          <a:p>
            <a:r>
              <a:rPr kumimoji="1" lang="zh-CN" altLang="en-US" sz="2800" dirty="0"/>
              <a:t>企业级</a:t>
            </a:r>
            <a:r>
              <a:rPr kumimoji="1" lang="en-US" altLang="zh-CN" sz="2800" dirty="0" err="1"/>
              <a:t>OpenAI</a:t>
            </a:r>
            <a:r>
              <a:rPr kumimoji="1" lang="zh-CN" altLang="en-US" sz="2800" dirty="0"/>
              <a:t>管理能力</a:t>
            </a:r>
            <a:endParaRPr lang="en-US" sz="36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42483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419C8-5577-4C89-AF6B-668048344556}"/>
              </a:ext>
            </a:extLst>
          </p:cNvPr>
          <p:cNvSpPr>
            <a:spLocks noGrp="1"/>
          </p:cNvSpPr>
          <p:nvPr>
            <p:ph type="title"/>
          </p:nvPr>
        </p:nvSpPr>
        <p:spPr>
          <a:xfrm>
            <a:off x="575481" y="599436"/>
            <a:ext cx="11018520" cy="492443"/>
          </a:xfrm>
        </p:spPr>
        <p:txBody>
          <a:bodyPr/>
          <a:lstStyle/>
          <a:p>
            <a:r>
              <a:rPr lang="zh-CN" altLang="en-US" dirty="0">
                <a:cs typeface="Segoe UI"/>
              </a:rPr>
              <a:t>企业级架构</a:t>
            </a:r>
            <a:endParaRPr lang="en-US" dirty="0">
              <a:cs typeface="Segoe UI"/>
            </a:endParaRPr>
          </a:p>
        </p:txBody>
      </p:sp>
      <p:sp>
        <p:nvSpPr>
          <p:cNvPr id="47" name="Footer Placeholder 8">
            <a:extLst>
              <a:ext uri="{FF2B5EF4-FFF2-40B4-BE49-F238E27FC236}">
                <a16:creationId xmlns:a16="http://schemas.microsoft.com/office/drawing/2014/main" id="{FC79472A-F03D-4949-9D6B-A4BAF6BAF275}"/>
              </a:ext>
            </a:extLst>
          </p:cNvPr>
          <p:cNvSpPr>
            <a:spLocks noGrp="1"/>
          </p:cNvSpPr>
          <p:nvPr>
            <p:ph type="ftr" sz="quarter" idx="3"/>
          </p:nvPr>
        </p:nvSpPr>
        <p:spPr>
          <a:xfrm>
            <a:off x="4038600" y="6539518"/>
            <a:ext cx="4114800" cy="123111"/>
          </a:xfrm>
          <a:prstGeom prst="rect">
            <a:avLst/>
          </a:prstGeom>
        </p:spPr>
        <p:txBody>
          <a:bodyPr vert="horz" wrap="non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1" name="Slide Number Placeholder 9">
            <a:extLst>
              <a:ext uri="{FF2B5EF4-FFF2-40B4-BE49-F238E27FC236}">
                <a16:creationId xmlns:a16="http://schemas.microsoft.com/office/drawing/2014/main" id="{68604DF3-F7FF-413A-8D93-A61AD186E928}"/>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pic>
        <p:nvPicPr>
          <p:cNvPr id="1026" name="Picture 2">
            <a:extLst>
              <a:ext uri="{FF2B5EF4-FFF2-40B4-BE49-F238E27FC236}">
                <a16:creationId xmlns:a16="http://schemas.microsoft.com/office/drawing/2014/main" id="{6909C259-FC7F-BA37-0BEE-3082A9444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0100" y="1424685"/>
            <a:ext cx="7723717" cy="476663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935A41D-615E-1778-8C99-C5B221B2D598}"/>
              </a:ext>
            </a:extLst>
          </p:cNvPr>
          <p:cNvSpPr txBox="1"/>
          <p:nvPr/>
        </p:nvSpPr>
        <p:spPr>
          <a:xfrm>
            <a:off x="7548559" y="6462573"/>
            <a:ext cx="4643441"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4"/>
              </a:rPr>
              <a:t>Azure-Samples/</a:t>
            </a:r>
            <a:r>
              <a:rPr kumimoji="0" lang="en-US" sz="1200" b="0" i="0" u="none" strike="noStrike" kern="1200" cap="none" spc="0" normalizeH="0" baseline="0" noProof="0" dirty="0" err="1">
                <a:ln>
                  <a:noFill/>
                </a:ln>
                <a:solidFill>
                  <a:srgbClr val="FFFFFF"/>
                </a:solidFill>
                <a:effectLst/>
                <a:uLnTx/>
                <a:uFillTx/>
                <a:latin typeface="Segoe UI"/>
                <a:ea typeface="+mn-ea"/>
                <a:cs typeface="+mn-cs"/>
                <a:hlinkClick r:id="rId4"/>
              </a:rPr>
              <a:t>openai</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4"/>
              </a:rPr>
              <a:t>-python-enterprise-logging (github.com)</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469487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41BD3B0-D1AD-4D6D-B558-0439FF1E1913}"/>
              </a:ext>
            </a:extLst>
          </p:cNvPr>
          <p:cNvSpPr>
            <a:spLocks noGrp="1"/>
          </p:cNvSpPr>
          <p:nvPr>
            <p:ph type="title"/>
          </p:nvPr>
        </p:nvSpPr>
        <p:spPr/>
        <p:txBody>
          <a:bodyPr/>
          <a:lstStyle/>
          <a:p>
            <a:r>
              <a:rPr lang="en-US" dirty="0"/>
              <a:t>Enterprise Features</a:t>
            </a:r>
          </a:p>
        </p:txBody>
      </p:sp>
      <p:sp>
        <p:nvSpPr>
          <p:cNvPr id="39" name="Footer Placeholder 3">
            <a:extLst>
              <a:ext uri="{FF2B5EF4-FFF2-40B4-BE49-F238E27FC236}">
                <a16:creationId xmlns:a16="http://schemas.microsoft.com/office/drawing/2014/main" id="{98F38063-9781-4E4F-B657-FCBCC110883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0" name="Slide Number Placeholder 4">
            <a:extLst>
              <a:ext uri="{FF2B5EF4-FFF2-40B4-BE49-F238E27FC236}">
                <a16:creationId xmlns:a16="http://schemas.microsoft.com/office/drawing/2014/main" id="{E749DDCF-2AA3-424A-AB4E-9AD60A8568AA}"/>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4F1BDA82-B68D-AE30-DDC2-CEED165AA0C9}"/>
              </a:ext>
            </a:extLst>
          </p:cNvPr>
          <p:cNvSpPr txBox="1"/>
          <p:nvPr/>
        </p:nvSpPr>
        <p:spPr>
          <a:xfrm>
            <a:off x="640171" y="6104675"/>
            <a:ext cx="1146134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Prompts and completions are evaluated against Microsoft content policy with automated systems. High severity content will be filtered.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6" name="Diagram 5">
            <a:extLst>
              <a:ext uri="{FF2B5EF4-FFF2-40B4-BE49-F238E27FC236}">
                <a16:creationId xmlns:a16="http://schemas.microsoft.com/office/drawing/2014/main" id="{8B1E204E-E33D-EEA8-FFED-16225596D594}"/>
              </a:ext>
            </a:extLst>
          </p:cNvPr>
          <p:cNvGraphicFramePr/>
          <p:nvPr/>
        </p:nvGraphicFramePr>
        <p:xfrm>
          <a:off x="1817670" y="1872874"/>
          <a:ext cx="9106341" cy="3818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342734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99C023-5DA8-E878-D385-B4A8FCE415A1}"/>
              </a:ext>
            </a:extLst>
          </p:cNvPr>
          <p:cNvSpPr>
            <a:spLocks noGrp="1"/>
          </p:cNvSpPr>
          <p:nvPr>
            <p:ph type="title"/>
          </p:nvPr>
        </p:nvSpPr>
        <p:spPr/>
        <p:txBody>
          <a:bodyPr/>
          <a:lstStyle/>
          <a:p>
            <a:r>
              <a:rPr lang="en-US">
                <a:cs typeface="Segoe UI"/>
              </a:rPr>
              <a:t>VNet support</a:t>
            </a:r>
            <a:endParaRPr lang="pt-BR"/>
          </a:p>
        </p:txBody>
      </p:sp>
      <p:sp>
        <p:nvSpPr>
          <p:cNvPr id="4" name="Footer Placeholder 3">
            <a:extLst>
              <a:ext uri="{FF2B5EF4-FFF2-40B4-BE49-F238E27FC236}">
                <a16:creationId xmlns:a16="http://schemas.microsoft.com/office/drawing/2014/main" id="{55AEB36C-0B6E-4C1C-40C5-BDFBDC4DE86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81B3C07A-EB73-8D68-F782-73FEA879E3C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6">
            <a:extLst>
              <a:ext uri="{FF2B5EF4-FFF2-40B4-BE49-F238E27FC236}">
                <a16:creationId xmlns:a16="http://schemas.microsoft.com/office/drawing/2014/main" id="{979D779F-BAA2-5285-D7FF-ACCB4920BBD2}"/>
              </a:ext>
            </a:extLst>
          </p:cNvPr>
          <p:cNvSpPr txBox="1"/>
          <p:nvPr/>
        </p:nvSpPr>
        <p:spPr>
          <a:xfrm>
            <a:off x="575481" y="1341777"/>
            <a:ext cx="3388360"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Support Private Endpoints</a:t>
            </a:r>
            <a:endParaRPr kumimoji="0" lang="pt-BR" sz="1800" b="0" i="0" u="none" strike="noStrike" kern="1200" cap="none" spc="0" normalizeH="0" baseline="0" noProof="0">
              <a:ln>
                <a:noFill/>
              </a:ln>
              <a:solidFill>
                <a:srgbClr val="FFFFFF"/>
              </a:solidFill>
              <a:effectLst/>
              <a:uLnTx/>
              <a:uFillTx/>
              <a:latin typeface="Segoe UI"/>
              <a:ea typeface="+mn-ea"/>
              <a:cs typeface="Segoe UI"/>
            </a:endParaRPr>
          </a:p>
        </p:txBody>
      </p:sp>
      <p:pic>
        <p:nvPicPr>
          <p:cNvPr id="9" name="Imagem 9" descr="Interface gráfica do usuário, Texto, Aplicativo, Email&#10;&#10;Descrição gerada automaticamente">
            <a:extLst>
              <a:ext uri="{FF2B5EF4-FFF2-40B4-BE49-F238E27FC236}">
                <a16:creationId xmlns:a16="http://schemas.microsoft.com/office/drawing/2014/main" id="{A0E6A890-2DB8-67E7-424C-1D60BB48CDDF}"/>
              </a:ext>
            </a:extLst>
          </p:cNvPr>
          <p:cNvPicPr>
            <a:picLocks noChangeAspect="1"/>
          </p:cNvPicPr>
          <p:nvPr/>
        </p:nvPicPr>
        <p:blipFill>
          <a:blip r:embed="rId2"/>
          <a:stretch>
            <a:fillRect/>
          </a:stretch>
        </p:blipFill>
        <p:spPr>
          <a:xfrm>
            <a:off x="497243" y="1848933"/>
            <a:ext cx="4858272" cy="2808717"/>
          </a:xfrm>
          <a:prstGeom prst="rect">
            <a:avLst/>
          </a:prstGeom>
        </p:spPr>
      </p:pic>
      <p:pic>
        <p:nvPicPr>
          <p:cNvPr id="10" name="Imagem 10" descr="Interface gráfica do usuário, Texto, Aplicativo, Email&#10;&#10;Descrição gerada automaticamente">
            <a:extLst>
              <a:ext uri="{FF2B5EF4-FFF2-40B4-BE49-F238E27FC236}">
                <a16:creationId xmlns:a16="http://schemas.microsoft.com/office/drawing/2014/main" id="{7897887B-D825-D04B-B869-75918864D7D0}"/>
              </a:ext>
            </a:extLst>
          </p:cNvPr>
          <p:cNvPicPr>
            <a:picLocks noChangeAspect="1"/>
          </p:cNvPicPr>
          <p:nvPr/>
        </p:nvPicPr>
        <p:blipFill>
          <a:blip r:embed="rId3"/>
          <a:stretch>
            <a:fillRect/>
          </a:stretch>
        </p:blipFill>
        <p:spPr>
          <a:xfrm>
            <a:off x="415365" y="4895513"/>
            <a:ext cx="4671210" cy="1848747"/>
          </a:xfrm>
          <a:prstGeom prst="rect">
            <a:avLst/>
          </a:prstGeom>
        </p:spPr>
      </p:pic>
      <p:pic>
        <p:nvPicPr>
          <p:cNvPr id="7" name="Imagem 7" descr="Interface gráfica do usuário, Texto, Aplicativo, Email&#10;&#10;Descrição gerada automaticamente">
            <a:extLst>
              <a:ext uri="{FF2B5EF4-FFF2-40B4-BE49-F238E27FC236}">
                <a16:creationId xmlns:a16="http://schemas.microsoft.com/office/drawing/2014/main" id="{2E75DE2B-4A41-CE98-2128-BDF69E51AD71}"/>
              </a:ext>
            </a:extLst>
          </p:cNvPr>
          <p:cNvPicPr>
            <a:picLocks noChangeAspect="1"/>
          </p:cNvPicPr>
          <p:nvPr/>
        </p:nvPicPr>
        <p:blipFill>
          <a:blip r:embed="rId4"/>
          <a:stretch>
            <a:fillRect/>
          </a:stretch>
        </p:blipFill>
        <p:spPr>
          <a:xfrm>
            <a:off x="6197600" y="1076936"/>
            <a:ext cx="4858870" cy="3093720"/>
          </a:xfrm>
          <a:prstGeom prst="rect">
            <a:avLst/>
          </a:prstGeom>
        </p:spPr>
      </p:pic>
      <p:pic>
        <p:nvPicPr>
          <p:cNvPr id="8" name="Imagem 10" descr="Interface gráfica do usuário, Texto, Aplicativo&#10;&#10;Descrição gerada automaticamente">
            <a:extLst>
              <a:ext uri="{FF2B5EF4-FFF2-40B4-BE49-F238E27FC236}">
                <a16:creationId xmlns:a16="http://schemas.microsoft.com/office/drawing/2014/main" id="{45664A9A-2547-8660-CBF0-45F835AA5EE8}"/>
              </a:ext>
            </a:extLst>
          </p:cNvPr>
          <p:cNvPicPr>
            <a:picLocks noChangeAspect="1"/>
          </p:cNvPicPr>
          <p:nvPr/>
        </p:nvPicPr>
        <p:blipFill>
          <a:blip r:embed="rId5"/>
          <a:stretch>
            <a:fillRect/>
          </a:stretch>
        </p:blipFill>
        <p:spPr>
          <a:xfrm>
            <a:off x="6087035" y="4374665"/>
            <a:ext cx="4805082" cy="2071071"/>
          </a:xfrm>
          <a:prstGeom prst="rect">
            <a:avLst/>
          </a:prstGeom>
        </p:spPr>
      </p:pic>
    </p:spTree>
    <p:extLst>
      <p:ext uri="{BB962C8B-B14F-4D97-AF65-F5344CB8AC3E}">
        <p14:creationId xmlns:p14="http://schemas.microsoft.com/office/powerpoint/2010/main" val="399957958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99C023-5DA8-E878-D385-B4A8FCE415A1}"/>
              </a:ext>
            </a:extLst>
          </p:cNvPr>
          <p:cNvSpPr>
            <a:spLocks noGrp="1"/>
          </p:cNvSpPr>
          <p:nvPr>
            <p:ph type="title"/>
          </p:nvPr>
        </p:nvSpPr>
        <p:spPr/>
        <p:txBody>
          <a:bodyPr/>
          <a:lstStyle/>
          <a:p>
            <a:r>
              <a:rPr lang="en-US">
                <a:cs typeface="Segoe UI"/>
              </a:rPr>
              <a:t>VNet support</a:t>
            </a:r>
            <a:endParaRPr lang="pt-BR"/>
          </a:p>
        </p:txBody>
      </p:sp>
      <p:sp>
        <p:nvSpPr>
          <p:cNvPr id="4" name="Footer Placeholder 3">
            <a:extLst>
              <a:ext uri="{FF2B5EF4-FFF2-40B4-BE49-F238E27FC236}">
                <a16:creationId xmlns:a16="http://schemas.microsoft.com/office/drawing/2014/main" id="{55AEB36C-0B6E-4C1C-40C5-BDFBDC4DE86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81B3C07A-EB73-8D68-F782-73FEA879E3C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extBox 6">
            <a:extLst>
              <a:ext uri="{FF2B5EF4-FFF2-40B4-BE49-F238E27FC236}">
                <a16:creationId xmlns:a16="http://schemas.microsoft.com/office/drawing/2014/main" id="{979D779F-BAA2-5285-D7FF-ACCB4920BBD2}"/>
              </a:ext>
            </a:extLst>
          </p:cNvPr>
          <p:cNvSpPr txBox="1"/>
          <p:nvPr/>
        </p:nvSpPr>
        <p:spPr>
          <a:xfrm>
            <a:off x="575481" y="1341777"/>
            <a:ext cx="5530924"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 DNS Server</a:t>
            </a:r>
            <a:endParaRPr kumimoji="0" lang="pt-BR" sz="1800" b="0" i="0" u="none" strike="noStrike" kern="1200" cap="none" spc="0" normalizeH="0" baseline="0" noProof="0">
              <a:ln>
                <a:noFill/>
              </a:ln>
              <a:solidFill>
                <a:srgbClr val="FFFFFF"/>
              </a:solidFill>
              <a:effectLst/>
              <a:uLnTx/>
              <a:uFillTx/>
              <a:latin typeface="Segoe UI"/>
              <a:ea typeface="+mn-ea"/>
              <a:cs typeface="Segoe UI"/>
            </a:endParaRPr>
          </a:p>
        </p:txBody>
      </p:sp>
      <p:pic>
        <p:nvPicPr>
          <p:cNvPr id="2" name="Imagem 10" descr="Interface gráfica do usuário, Texto, Aplicativo&#10;&#10;Descrição gerada automaticamente">
            <a:extLst>
              <a:ext uri="{FF2B5EF4-FFF2-40B4-BE49-F238E27FC236}">
                <a16:creationId xmlns:a16="http://schemas.microsoft.com/office/drawing/2014/main" id="{BD5CD5A4-B805-500F-B94F-E575B3F06AA3}"/>
              </a:ext>
            </a:extLst>
          </p:cNvPr>
          <p:cNvPicPr>
            <a:picLocks noChangeAspect="1"/>
          </p:cNvPicPr>
          <p:nvPr/>
        </p:nvPicPr>
        <p:blipFill>
          <a:blip r:embed="rId2"/>
          <a:stretch>
            <a:fillRect/>
          </a:stretch>
        </p:blipFill>
        <p:spPr>
          <a:xfrm>
            <a:off x="636494" y="2419213"/>
            <a:ext cx="4787152" cy="2360234"/>
          </a:xfrm>
          <a:prstGeom prst="rect">
            <a:avLst/>
          </a:prstGeom>
        </p:spPr>
      </p:pic>
      <p:sp>
        <p:nvSpPr>
          <p:cNvPr id="7" name="CaixaDeTexto 6">
            <a:extLst>
              <a:ext uri="{FF2B5EF4-FFF2-40B4-BE49-F238E27FC236}">
                <a16:creationId xmlns:a16="http://schemas.microsoft.com/office/drawing/2014/main" id="{A63EB736-2065-888E-2C51-F4D4272F14AD}"/>
              </a:ext>
            </a:extLst>
          </p:cNvPr>
          <p:cNvSpPr txBox="1"/>
          <p:nvPr/>
        </p:nvSpPr>
        <p:spPr>
          <a:xfrm>
            <a:off x="6015317" y="3173506"/>
            <a:ext cx="5468470"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If you use a Custom DNS Server, you must add a Conditional Forwarder rule to FQDN </a:t>
            </a:r>
            <a:r>
              <a:rPr kumimoji="0" lang="en-US" sz="1600" b="1" i="0" u="none" strike="noStrike" kern="1200" cap="none" spc="0" normalizeH="0" baseline="0" noProof="0">
                <a:ln>
                  <a:noFill/>
                </a:ln>
                <a:solidFill>
                  <a:srgbClr val="FFFFFF"/>
                </a:solidFill>
                <a:effectLst/>
                <a:uLnTx/>
                <a:uFillTx/>
                <a:latin typeface="Segoe UI"/>
                <a:ea typeface="+mn-ea"/>
                <a:cs typeface="+mn-cs"/>
              </a:rPr>
              <a:t>openai.azure.com</a:t>
            </a:r>
            <a:r>
              <a:rPr kumimoji="0" lang="en-US" sz="1600" b="0" i="0" u="none" strike="noStrike" kern="1200" cap="none" spc="0" normalizeH="0" baseline="0" noProof="0">
                <a:ln>
                  <a:noFill/>
                </a:ln>
                <a:solidFill>
                  <a:srgbClr val="FFFFFF"/>
                </a:solidFill>
                <a:effectLst/>
                <a:uLnTx/>
                <a:uFillTx/>
                <a:latin typeface="Segoe UI"/>
                <a:ea typeface="+mn-ea"/>
                <a:cs typeface="+mn-cs"/>
              </a:rPr>
              <a:t> pointing to Azure's default DNS Server 168.63.129.16</a:t>
            </a:r>
            <a:endParaRPr kumimoji="0" lang="pt-BR" sz="16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0983034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99C023-5DA8-E878-D385-B4A8FCE415A1}"/>
              </a:ext>
            </a:extLst>
          </p:cNvPr>
          <p:cNvSpPr>
            <a:spLocks noGrp="1"/>
          </p:cNvSpPr>
          <p:nvPr>
            <p:ph type="title"/>
          </p:nvPr>
        </p:nvSpPr>
        <p:spPr/>
        <p:txBody>
          <a:bodyPr/>
          <a:lstStyle/>
          <a:p>
            <a:r>
              <a:rPr lang="en-US"/>
              <a:t>Access Control</a:t>
            </a:r>
          </a:p>
        </p:txBody>
      </p:sp>
      <p:sp>
        <p:nvSpPr>
          <p:cNvPr id="4" name="Footer Placeholder 3">
            <a:extLst>
              <a:ext uri="{FF2B5EF4-FFF2-40B4-BE49-F238E27FC236}">
                <a16:creationId xmlns:a16="http://schemas.microsoft.com/office/drawing/2014/main" id="{55AEB36C-0B6E-4C1C-40C5-BDFBDC4DE86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81B3C07A-EB73-8D68-F782-73FEA879E3C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29</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BA0BB35-0BF9-5512-7C3C-A20DC264A841}"/>
              </a:ext>
            </a:extLst>
          </p:cNvPr>
          <p:cNvSpPr txBox="1"/>
          <p:nvPr/>
        </p:nvSpPr>
        <p:spPr>
          <a:xfrm>
            <a:off x="575481" y="1709928"/>
            <a:ext cx="11018520" cy="2154436"/>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Support Azure AD </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Role Based Access Control:</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FFFF"/>
                </a:solidFill>
                <a:effectLst/>
                <a:uLnTx/>
                <a:uFillTx/>
                <a:latin typeface="az_ea_font"/>
                <a:ea typeface="+mn-ea"/>
                <a:cs typeface="+mn-cs"/>
              </a:rPr>
              <a:t>Cognitive Services </a:t>
            </a:r>
            <a:r>
              <a:rPr kumimoji="0" lang="en-US" sz="2000" b="1" i="0" u="none" strike="noStrike" kern="1200" cap="none" spc="0" normalizeH="0" baseline="0" noProof="0" dirty="0" err="1">
                <a:ln>
                  <a:noFill/>
                </a:ln>
                <a:solidFill>
                  <a:srgbClr val="FFFFFF"/>
                </a:solidFill>
                <a:effectLst/>
                <a:uLnTx/>
                <a:uFillTx/>
                <a:latin typeface="az_ea_font"/>
                <a:ea typeface="+mn-ea"/>
                <a:cs typeface="+mn-cs"/>
              </a:rPr>
              <a:t>OpenAI</a:t>
            </a:r>
            <a:r>
              <a:rPr kumimoji="0" lang="en-US" sz="2000" b="1" i="0" u="none" strike="noStrike" kern="1200" cap="none" spc="0" normalizeH="0" baseline="0" noProof="0" dirty="0">
                <a:ln>
                  <a:noFill/>
                </a:ln>
                <a:solidFill>
                  <a:srgbClr val="FFFFFF"/>
                </a:solidFill>
                <a:effectLst/>
                <a:uLnTx/>
                <a:uFillTx/>
                <a:latin typeface="az_ea_font"/>
                <a:ea typeface="+mn-ea"/>
                <a:cs typeface="+mn-cs"/>
              </a:rPr>
              <a:t> Contributor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z_ea_font"/>
                <a:ea typeface="+mn-ea"/>
                <a:cs typeface="+mn-cs"/>
              </a:rPr>
              <a:t>	Full access including the ability to fine-tune, deploy and generate text</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FFFFFF"/>
                </a:solidFill>
                <a:effectLst/>
                <a:uLnTx/>
                <a:uFillTx/>
                <a:latin typeface="az_ea_font"/>
                <a:ea typeface="+mn-ea"/>
                <a:cs typeface="+mn-cs"/>
              </a:rPr>
              <a:t>Cognitive Services </a:t>
            </a:r>
            <a:r>
              <a:rPr kumimoji="0" lang="en-US" sz="2000" b="1" i="0" u="none" strike="noStrike" kern="1200" cap="none" spc="0" normalizeH="0" baseline="0" noProof="0" dirty="0" err="1">
                <a:ln>
                  <a:noFill/>
                </a:ln>
                <a:solidFill>
                  <a:srgbClr val="FFFFFF"/>
                </a:solidFill>
                <a:effectLst/>
                <a:uLnTx/>
                <a:uFillTx/>
                <a:latin typeface="az_ea_font"/>
                <a:ea typeface="+mn-ea"/>
                <a:cs typeface="+mn-cs"/>
              </a:rPr>
              <a:t>OpenAI</a:t>
            </a:r>
            <a:r>
              <a:rPr kumimoji="0" lang="en-US" sz="2000" b="1" i="0" u="none" strike="noStrike" kern="1200" cap="none" spc="0" normalizeH="0" baseline="0" noProof="0" dirty="0">
                <a:ln>
                  <a:noFill/>
                </a:ln>
                <a:solidFill>
                  <a:srgbClr val="FFFFFF"/>
                </a:solidFill>
                <a:effectLst/>
                <a:uLnTx/>
                <a:uFillTx/>
                <a:latin typeface="az_ea_font"/>
                <a:ea typeface="+mn-ea"/>
                <a:cs typeface="+mn-cs"/>
              </a:rPr>
              <a:t> User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z_ea_font"/>
                <a:ea typeface="+mn-ea"/>
                <a:cs typeface="+mn-cs"/>
              </a:rPr>
              <a:t>	Ability to view files, models, deployments. Readers can't make any changes They can inference.</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415027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en-US" altLang="zh-CN" sz="2800" dirty="0"/>
              <a:t> </a:t>
            </a:r>
            <a:r>
              <a:rPr lang="zh-CN" altLang="en-US" sz="2800" dirty="0"/>
              <a:t>基础</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0835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99C023-5DA8-E878-D385-B4A8FCE415A1}"/>
              </a:ext>
            </a:extLst>
          </p:cNvPr>
          <p:cNvSpPr>
            <a:spLocks noGrp="1"/>
          </p:cNvSpPr>
          <p:nvPr>
            <p:ph type="title"/>
          </p:nvPr>
        </p:nvSpPr>
        <p:spPr/>
        <p:txBody>
          <a:bodyPr/>
          <a:lstStyle/>
          <a:p>
            <a:r>
              <a:rPr lang="en-US"/>
              <a:t>Data at rest – Customer Managed Keys (CMK)</a:t>
            </a:r>
          </a:p>
        </p:txBody>
      </p:sp>
      <p:sp>
        <p:nvSpPr>
          <p:cNvPr id="4" name="Footer Placeholder 3">
            <a:extLst>
              <a:ext uri="{FF2B5EF4-FFF2-40B4-BE49-F238E27FC236}">
                <a16:creationId xmlns:a16="http://schemas.microsoft.com/office/drawing/2014/main" id="{55AEB36C-0B6E-4C1C-40C5-BDFBDC4DE86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81B3C07A-EB73-8D68-F782-73FEA879E3C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30</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BA0BB35-0BF9-5512-7C3C-A20DC264A841}"/>
              </a:ext>
            </a:extLst>
          </p:cNvPr>
          <p:cNvSpPr txBox="1"/>
          <p:nvPr/>
        </p:nvSpPr>
        <p:spPr>
          <a:xfrm>
            <a:off x="575481" y="1709928"/>
            <a:ext cx="11018520" cy="1231106"/>
          </a:xfrm>
          <a:prstGeom prst="rect">
            <a:avLst/>
          </a:prstGeom>
          <a:noFill/>
        </p:spPr>
        <p:txBody>
          <a:bodyPr wrap="square" lIns="0" tIns="0" rIns="0" bIns="0" rtlCol="0">
            <a:spAutoFit/>
          </a:bodyPr>
          <a:lstStyle/>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Bring Your Own Key – Customer-managed keys with Azure Key Vault</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RSA with size 2048 is supported</a:t>
            </a:r>
          </a:p>
          <a:p>
            <a:pPr marL="457200" marR="0" lvl="0" indent="-457200" algn="l" defTabSz="914400" rtl="0" eaLnBrk="1" fontAlgn="auto" latinLnBrk="0" hangingPunct="1">
              <a:lnSpc>
                <a:spcPct val="100000"/>
              </a:lnSpc>
              <a:spcBef>
                <a:spcPts val="0"/>
              </a:spcBef>
              <a:spcAft>
                <a:spcPts val="0"/>
              </a:spcAft>
              <a:buClrTx/>
              <a:buSzTx/>
              <a:buFontTx/>
              <a:buAutoNum type="arabicPeriod"/>
              <a:tabLst/>
              <a:defRPr/>
            </a:pPr>
            <a:r>
              <a:rPr kumimoji="0" lang="en-US" sz="2000" b="0" i="0" u="none" strike="noStrike" kern="1200" cap="none" spc="0" normalizeH="0" baseline="0" noProof="0">
                <a:ln>
                  <a:noFill/>
                </a:ln>
                <a:solidFill>
                  <a:srgbClr val="323130"/>
                </a:solidFill>
                <a:effectLst/>
                <a:uLnTx/>
                <a:uFillTx/>
                <a:latin typeface="az_ea_font"/>
                <a:ea typeface="+mn-ea"/>
                <a:cs typeface="+mn-cs"/>
              </a:rPr>
              <a:t>Key Rotating doesn’t trigger re-encryption of data.</a:t>
            </a:r>
          </a:p>
          <a:p>
            <a:pPr marL="914400" marR="0" lvl="1" indent="-457200" algn="l" defTabSz="914400" rtl="0" eaLnBrk="1" fontAlgn="auto" latinLnBrk="0" hangingPunct="1">
              <a:lnSpc>
                <a:spcPct val="100000"/>
              </a:lnSpc>
              <a:spcBef>
                <a:spcPts val="0"/>
              </a:spcBef>
              <a:spcAft>
                <a:spcPts val="0"/>
              </a:spcAft>
              <a:buClrTx/>
              <a:buSzTx/>
              <a:buFontTx/>
              <a:buAutoNum type="arabicPeriod"/>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64921616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10"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fade">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500"/>
                                        <p:tgtEl>
                                          <p:spTgt spid="40"/>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fade">
                                      <p:cBhvr>
                                        <p:cTn id="55" dur="500"/>
                                        <p:tgtEl>
                                          <p:spTgt spid="5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fade">
                                      <p:cBhvr>
                                        <p:cTn id="58" dur="500"/>
                                        <p:tgtEl>
                                          <p:spTgt spid="57"/>
                                        </p:tgtEl>
                                      </p:cBhvr>
                                    </p:animEffect>
                                  </p:childTnLst>
                                </p:cTn>
                              </p:par>
                              <p:par>
                                <p:cTn id="59" presetID="10"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500"/>
                                        <p:tgtEl>
                                          <p:spTgt spid="5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fade">
                                      <p:cBhvr>
                                        <p:cTn id="64" dur="500"/>
                                        <p:tgtEl>
                                          <p:spTgt spid="5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4338183"/>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3391587"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900479"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799618"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Codex</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生成代码</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698757" y="988444"/>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900479" y="3429000"/>
            <a:ext cx="5390500"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a:latin typeface="Microsoft JhengHei Light" panose="020B0304030504040204" pitchFamily="34" charset="-120"/>
                <a:ea typeface="Microsoft JhengHei Light" panose="020B0304030504040204" pitchFamily="34" charset="-120"/>
                <a:cs typeface="Muli"/>
                <a:sym typeface="Muli"/>
              </a:rPr>
              <a:t>地表最强自然语音类深度学习架构，用来</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a:latin typeface="Microsoft JhengHei Light" panose="020B0304030504040204" pitchFamily="34" charset="-120"/>
                <a:ea typeface="Microsoft JhengHei Light" panose="020B0304030504040204" pitchFamily="34" charset="-120"/>
                <a:cs typeface="Muli"/>
                <a:sym typeface="Muli"/>
              </a:rPr>
              <a:t>做出</a:t>
            </a:r>
            <a:r>
              <a:rPr lang="zh-CN" altLang="en-US" sz="1050" kern="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2"/>
          <a:srcRect b="43284"/>
          <a:stretch/>
        </p:blipFill>
        <p:spPr>
          <a:xfrm>
            <a:off x="2847711" y="5361605"/>
            <a:ext cx="7496036" cy="1514393"/>
          </a:xfrm>
          <a:prstGeom prst="rect">
            <a:avLst/>
          </a:prstGeom>
        </p:spPr>
      </p:pic>
      <p:sp>
        <p:nvSpPr>
          <p:cNvPr id="42" name="Google Shape;507;p43">
            <a:extLst>
              <a:ext uri="{FF2B5EF4-FFF2-40B4-BE49-F238E27FC236}">
                <a16:creationId xmlns:a16="http://schemas.microsoft.com/office/drawing/2014/main" id="{F918AF59-26E4-E1BA-B110-4BF518908E17}"/>
              </a:ext>
            </a:extLst>
          </p:cNvPr>
          <p:cNvSpPr txBox="1"/>
          <p:nvPr/>
        </p:nvSpPr>
        <p:spPr>
          <a:xfrm>
            <a:off x="3906829" y="2750979"/>
            <a:ext cx="539049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327122"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学习内容</a:t>
              </a:r>
              <a:endParaRPr lang="en-US" altLang="zh-CN" sz="1600">
                <a:latin typeface="Microsoft JhengHei Light" panose="020B0304030504040204" pitchFamily="34" charset="-120"/>
                <a:ea typeface="Microsoft JhengHei Light" panose="020B0304030504040204" pitchFamily="34" charset="-120"/>
              </a:endParaRPr>
            </a:p>
            <a:p>
              <a:r>
                <a:rPr lang="en-US"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文字类素材</a:t>
              </a:r>
              <a:r>
                <a:rPr lang="en-US" sz="1100">
                  <a:solidFill>
                    <a:schemeClr val="tx1"/>
                  </a:solidFill>
                  <a:latin typeface="Microsoft JhengHei Light" panose="020B0304030504040204" pitchFamily="34" charset="-120"/>
                  <a:ea typeface="Microsoft JhengHei Light" panose="020B0304030504040204" pitchFamily="34" charset="-120"/>
                </a:rPr>
                <a:t>)</a:t>
              </a:r>
            </a:p>
          </p:txBody>
        </p:sp>
      </p:grpSp>
      <p:cxnSp>
        <p:nvCxnSpPr>
          <p:cNvPr id="45" name="Connector: Curved 44">
            <a:extLst>
              <a:ext uri="{FF2B5EF4-FFF2-40B4-BE49-F238E27FC236}">
                <a16:creationId xmlns:a16="http://schemas.microsoft.com/office/drawing/2014/main" id="{18EB69FE-12D5-0BD3-4987-A4518EE9A5C3}"/>
              </a:ext>
            </a:extLst>
          </p:cNvPr>
          <p:cNvCxnSpPr>
            <a:cxnSpLocks/>
          </p:cNvCxnSpPr>
          <p:nvPr/>
        </p:nvCxnSpPr>
        <p:spPr>
          <a:xfrm flipV="1">
            <a:off x="8494868" y="4419216"/>
            <a:ext cx="2131728" cy="795236"/>
          </a:xfrm>
          <a:prstGeom prst="curvedConnector2">
            <a:avLst/>
          </a:prstGeom>
          <a:ln w="1270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35D44D9A-28EC-F9A5-23AB-3C224DB8FFA6}"/>
              </a:ext>
            </a:extLst>
          </p:cNvPr>
          <p:cNvSpPr txBox="1">
            <a:spLocks/>
          </p:cNvSpPr>
          <p:nvPr/>
        </p:nvSpPr>
        <p:spPr>
          <a:xfrm>
            <a:off x="1392747"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a:latin typeface="Microsoft JhengHei Light" panose="020B0304030504040204" pitchFamily="34" charset="-120"/>
                <a:ea typeface="Microsoft JhengHei Light" panose="020B0304030504040204" pitchFamily="34" charset="-120"/>
              </a:rPr>
              <a:t>学习方法</a:t>
            </a:r>
          </a:p>
        </p:txBody>
      </p:sp>
      <p:grpSp>
        <p:nvGrpSpPr>
          <p:cNvPr id="6" name="Group 5">
            <a:extLst>
              <a:ext uri="{FF2B5EF4-FFF2-40B4-BE49-F238E27FC236}">
                <a16:creationId xmlns:a16="http://schemas.microsoft.com/office/drawing/2014/main" id="{4837072E-E4D7-A8B3-C494-D60E3A42C9ED}"/>
              </a:ext>
            </a:extLst>
          </p:cNvPr>
          <p:cNvGrpSpPr/>
          <p:nvPr/>
        </p:nvGrpSpPr>
        <p:grpSpPr>
          <a:xfrm>
            <a:off x="9358582" y="3080824"/>
            <a:ext cx="2691292" cy="1191240"/>
            <a:chOff x="9358582" y="3080824"/>
            <a:chExt cx="2691292" cy="1191240"/>
          </a:xfrm>
        </p:grpSpPr>
        <p:sp>
          <p:nvSpPr>
            <p:cNvPr id="43" name="Title 1">
              <a:extLst>
                <a:ext uri="{FF2B5EF4-FFF2-40B4-BE49-F238E27FC236}">
                  <a16:creationId xmlns:a16="http://schemas.microsoft.com/office/drawing/2014/main" id="{4D41638B-5FE5-98EC-8EF5-710C91E99A28}"/>
                </a:ext>
              </a:extLst>
            </p:cNvPr>
            <p:cNvSpPr txBox="1">
              <a:spLocks/>
            </p:cNvSpPr>
            <p:nvPr/>
          </p:nvSpPr>
          <p:spPr>
            <a:xfrm>
              <a:off x="9358582" y="3452914"/>
              <a:ext cx="269129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400">
                  <a:latin typeface="Microsoft JhengHei Light" panose="020B0304030504040204" pitchFamily="34" charset="-120"/>
                  <a:ea typeface="Microsoft JhengHei Light" panose="020B0304030504040204" pitchFamily="34" charset="-120"/>
                </a:rPr>
                <a:t>截止</a:t>
              </a:r>
              <a:r>
                <a:rPr lang="en-US" altLang="zh-CN" sz="2400">
                  <a:latin typeface="Microsoft JhengHei Light" panose="020B0304030504040204" pitchFamily="34" charset="-120"/>
                  <a:ea typeface="Microsoft JhengHei Light" panose="020B0304030504040204" pitchFamily="34" charset="-120"/>
                </a:rPr>
                <a:t>2021</a:t>
              </a:r>
              <a:r>
                <a:rPr lang="zh-CN" altLang="en-US" sz="2400">
                  <a:latin typeface="Microsoft JhengHei Light" panose="020B0304030504040204" pitchFamily="34" charset="-120"/>
                  <a:ea typeface="Microsoft JhengHei Light" panose="020B0304030504040204" pitchFamily="34" charset="-120"/>
                </a:rPr>
                <a:t>年</a:t>
              </a:r>
              <a:r>
                <a:rPr lang="en-US" altLang="zh-CN" sz="2400">
                  <a:latin typeface="Microsoft JhengHei Light" panose="020B0304030504040204" pitchFamily="34" charset="-120"/>
                  <a:ea typeface="Microsoft JhengHei Light" panose="020B0304030504040204" pitchFamily="34" charset="-120"/>
                </a:rPr>
                <a:t>6</a:t>
              </a:r>
              <a:r>
                <a:rPr lang="zh-CN" altLang="en-US" sz="2400">
                  <a:latin typeface="Microsoft JhengHei Light" panose="020B0304030504040204" pitchFamily="34" charset="-120"/>
                  <a:ea typeface="Microsoft JhengHei Light" panose="020B0304030504040204" pitchFamily="34" charset="-120"/>
                </a:rPr>
                <a:t>月</a:t>
              </a:r>
              <a:endParaRPr lang="en-US" altLang="zh-CN" sz="2400">
                <a:latin typeface="Microsoft JhengHei Light" panose="020B0304030504040204" pitchFamily="34" charset="-120"/>
                <a:ea typeface="Microsoft JhengHei Light" panose="020B0304030504040204" pitchFamily="34" charset="-120"/>
              </a:endParaRPr>
            </a:p>
            <a:p>
              <a:r>
                <a:rPr lang="en-US" altLang="zh-CN" sz="1400">
                  <a:latin typeface="Microsoft JhengHei Light" panose="020B0304030504040204" pitchFamily="34" charset="-120"/>
                  <a:ea typeface="Microsoft JhengHei Light" panose="020B0304030504040204" pitchFamily="34" charset="-120"/>
                </a:rPr>
                <a:t>text-davinci-003</a:t>
              </a:r>
            </a:p>
          </p:txBody>
        </p:sp>
        <p:sp>
          <p:nvSpPr>
            <p:cNvPr id="55" name="Title 1">
              <a:extLst>
                <a:ext uri="{FF2B5EF4-FFF2-40B4-BE49-F238E27FC236}">
                  <a16:creationId xmlns:a16="http://schemas.microsoft.com/office/drawing/2014/main" id="{9CABBB90-27AA-F346-A724-F5DA374DF962}"/>
                </a:ext>
              </a:extLst>
            </p:cNvPr>
            <p:cNvSpPr txBox="1">
              <a:spLocks/>
            </p:cNvSpPr>
            <p:nvPr/>
          </p:nvSpPr>
          <p:spPr>
            <a:xfrm>
              <a:off x="9643472" y="3080824"/>
              <a:ext cx="2121512" cy="45556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en-US" altLang="zh-CN" sz="1050">
                  <a:solidFill>
                    <a:schemeClr val="tx1"/>
                  </a:solidFill>
                  <a:latin typeface="Microsoft JhengHei Light" panose="020B0304030504040204" pitchFamily="34" charset="-120"/>
                  <a:ea typeface="Microsoft JhengHei Light" panose="020B0304030504040204" pitchFamily="34" charset="-120"/>
                </a:rPr>
                <a:t>GPT</a:t>
              </a:r>
              <a:r>
                <a:rPr lang="zh-CN" altLang="en-US" sz="1050">
                  <a:solidFill>
                    <a:schemeClr val="tx1"/>
                  </a:solidFill>
                  <a:latin typeface="Microsoft JhengHei Light" panose="020B0304030504040204" pitchFamily="34" charset="-120"/>
                  <a:ea typeface="Microsoft JhengHei Light" panose="020B0304030504040204" pitchFamily="34" charset="-120"/>
                </a:rPr>
                <a:t>模型具备一定的真实世界知识储备，基本常识和概念（世界观）</a:t>
              </a:r>
            </a:p>
          </p:txBody>
        </p:sp>
      </p:grpSp>
      <p:grpSp>
        <p:nvGrpSpPr>
          <p:cNvPr id="3" name="Group 2">
            <a:extLst>
              <a:ext uri="{FF2B5EF4-FFF2-40B4-BE49-F238E27FC236}">
                <a16:creationId xmlns:a16="http://schemas.microsoft.com/office/drawing/2014/main" id="{42C52B20-363A-9437-31FE-42921247CE21}"/>
              </a:ext>
            </a:extLst>
          </p:cNvPr>
          <p:cNvGrpSpPr/>
          <p:nvPr/>
        </p:nvGrpSpPr>
        <p:grpSpPr>
          <a:xfrm>
            <a:off x="4237119" y="2115694"/>
            <a:ext cx="918941" cy="1313306"/>
            <a:chOff x="4237119" y="2115694"/>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a:endCxn id="7" idx="2"/>
            </p:cNvCxnSpPr>
            <p:nvPr/>
          </p:nvCxnSpPr>
          <p:spPr>
            <a:xfrm flipH="1" flipV="1">
              <a:off x="4696590" y="2115694"/>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393588"/>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702939" y="371180"/>
            <a:ext cx="1899139" cy="623615"/>
            <a:chOff x="4702939" y="371180"/>
            <a:chExt cx="1899139" cy="62361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5646159" y="38875"/>
              <a:ext cx="12700" cy="1899139"/>
            </a:xfrm>
            <a:prstGeom prst="curvedConnector3">
              <a:avLst>
                <a:gd name="adj1" fmla="val 372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399148" y="37118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0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702940" y="504121"/>
            <a:ext cx="3798278" cy="490673"/>
            <a:chOff x="4702940" y="504121"/>
            <a:chExt cx="3798278" cy="490673"/>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6595729" y="-910695"/>
              <a:ext cx="12700" cy="3798278"/>
            </a:xfrm>
            <a:prstGeom prst="curvedConnector3">
              <a:avLst>
                <a:gd name="adj1" fmla="val 27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671352" y="504121"/>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派生</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1099547"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a:latin typeface="Microsoft JhengHei Light" panose="020B0304030504040204" pitchFamily="34" charset="-120"/>
                  <a:ea typeface="Microsoft JhengHei Light" panose="020B0304030504040204" pitchFamily="34" charset="-120"/>
                </a:rPr>
                <a:t>预训练模型家族</a:t>
              </a:r>
            </a:p>
            <a:p>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a:solidFill>
                    <a:schemeClr val="tx1"/>
                  </a:solidFill>
                  <a:latin typeface="Microsoft JhengHei Light" panose="020B0304030504040204" pitchFamily="34" charset="-120"/>
                  <a:ea typeface="Microsoft JhengHei Light" panose="020B0304030504040204" pitchFamily="34" charset="-120"/>
                </a:rPr>
                <a:t>)</a:t>
              </a:r>
              <a:endParaRPr lang="en-US" sz="110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000"/>
                                        <p:tgtEl>
                                          <p:spTgt spid="15"/>
                                        </p:tgtEl>
                                      </p:cBhvr>
                                    </p:animEffect>
                                    <p:anim calcmode="lin" valueType="num">
                                      <p:cBhvr>
                                        <p:cTn id="13" dur="2000" fill="hold"/>
                                        <p:tgtEl>
                                          <p:spTgt spid="15"/>
                                        </p:tgtEl>
                                        <p:attrNameLst>
                                          <p:attrName>ppt_x</p:attrName>
                                        </p:attrNameLst>
                                      </p:cBhvr>
                                      <p:tavLst>
                                        <p:tav tm="0">
                                          <p:val>
                                            <p:strVal val="#ppt_x"/>
                                          </p:val>
                                        </p:tav>
                                        <p:tav tm="100000">
                                          <p:val>
                                            <p:strVal val="#ppt_x"/>
                                          </p:val>
                                        </p:tav>
                                      </p:tavLst>
                                    </p:anim>
                                    <p:anim calcmode="lin" valueType="num">
                                      <p:cBhvr>
                                        <p:cTn id="14" dur="200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4" fill="hold" nodeType="with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22" presetClass="entr" presetSubtype="4"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left)">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fade">
                                      <p:cBhvr>
                                        <p:cTn id="57" dur="500"/>
                                        <p:tgtEl>
                                          <p:spTgt spid="6"/>
                                        </p:tgtEl>
                                      </p:cBhvr>
                                    </p:animEffect>
                                  </p:childTnLst>
                                </p:cTn>
                              </p:par>
                            </p:childTnLst>
                          </p:cTn>
                        </p:par>
                        <p:par>
                          <p:cTn id="58" fill="hold">
                            <p:stCondLst>
                              <p:cond delay="500"/>
                            </p:stCondLst>
                            <p:childTnLst>
                              <p:par>
                                <p:cTn id="59" presetID="22" presetClass="entr" presetSubtype="8"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Effect transition="in" filter="wipe(left)">
                                      <p:cBhvr>
                                        <p:cTn id="6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4AA2-5910-DCF6-580C-E642C0C5BE0D}"/>
              </a:ext>
            </a:extLst>
          </p:cNvPr>
          <p:cNvSpPr txBox="1">
            <a:spLocks/>
          </p:cNvSpPr>
          <p:nvPr/>
        </p:nvSpPr>
        <p:spPr>
          <a:xfrm>
            <a:off x="988895" y="704849"/>
            <a:ext cx="4721256" cy="66814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r>
              <a:rPr lang="en-US" altLang="zh-CN" sz="3200">
                <a:latin typeface="Microsoft JhengHei Light" panose="020B0304030504040204" pitchFamily="34" charset="-120"/>
                <a:ea typeface="Microsoft JhengHei Light" panose="020B0304030504040204" pitchFamily="34" charset="-120"/>
              </a:rPr>
              <a:t>Open AI </a:t>
            </a:r>
            <a:r>
              <a:rPr lang="zh-CN" altLang="en-US" sz="3200">
                <a:latin typeface="Microsoft JhengHei Light" panose="020B0304030504040204" pitchFamily="34" charset="-120"/>
                <a:ea typeface="Microsoft JhengHei Light" panose="020B0304030504040204" pitchFamily="34" charset="-120"/>
              </a:rPr>
              <a:t>它不是</a:t>
            </a:r>
            <a:r>
              <a:rPr lang="en-US" altLang="zh-CN" sz="3200">
                <a:latin typeface="Microsoft JhengHei Light" panose="020B0304030504040204" pitchFamily="34" charset="-120"/>
                <a:ea typeface="Microsoft JhengHei Light" panose="020B0304030504040204" pitchFamily="34" charset="-120"/>
              </a:rPr>
              <a:t>…</a:t>
            </a:r>
            <a:endParaRPr lang="en-US" sz="3200">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7479515" y="4365244"/>
            <a:ext cx="1592222" cy="977899"/>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925283" y="2123696"/>
            <a:ext cx="2081498" cy="1127250"/>
          </a:xfrm>
          <a:prstGeom prst="rect">
            <a:avLst/>
          </a:prstGeom>
          <a:solidFill>
            <a:srgbClr val="050060">
              <a:alpha val="17880"/>
            </a:srgbClr>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altLang="zh-CN" sz="1400" kern="0" err="1">
                <a:solidFill>
                  <a:srgbClr val="FFFFFF"/>
                </a:solidFill>
                <a:latin typeface="Microsoft JhengHei Light" panose="020B0304030504040204" pitchFamily="34" charset="-120"/>
                <a:ea typeface="Microsoft JhengHei Light" panose="020B0304030504040204" pitchFamily="34" charset="-120"/>
                <a:sym typeface="Muli"/>
              </a:rPr>
              <a:t>ChatGPT</a:t>
            </a:r>
            <a:endParaRPr lang="en-US" sz="16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优化问题解答和对话形式输出</a:t>
            </a: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8470528" y="2123695"/>
            <a:ext cx="2131318" cy="1127250"/>
          </a:xfrm>
          <a:prstGeom prst="rect">
            <a:avLst/>
          </a:prstGeom>
          <a:solidFill>
            <a:srgbClr val="050060">
              <a:alpha val="17880"/>
            </a:srgbClr>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a:solidFill>
                  <a:srgbClr val="FFFFFF"/>
                </a:solidFill>
                <a:latin typeface="Microsoft JhengHei Light" panose="020B0304030504040204" pitchFamily="34" charset="-120"/>
                <a:ea typeface="Microsoft JhengHei Light" panose="020B0304030504040204" pitchFamily="34" charset="-120"/>
                <a:sym typeface="Muli"/>
              </a:rPr>
              <a:t>DALL-E</a:t>
            </a:r>
            <a:endParaRPr lang="ja-JP" altLang="en-US" sz="1400" kern="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优化</a:t>
            </a:r>
            <a:r>
              <a:rPr lang="en-US" altLang="zh-CN" sz="1000" kern="0">
                <a:solidFill>
                  <a:srgbClr val="D59DFF"/>
                </a:solidFill>
                <a:latin typeface="Microsoft JhengHei Light" panose="020B0304030504040204" pitchFamily="34" charset="-120"/>
                <a:ea typeface="Microsoft JhengHei Light" panose="020B0304030504040204" pitchFamily="34" charset="-120"/>
                <a:sym typeface="Muli"/>
              </a:rPr>
              <a:t>RGB</a:t>
            </a:r>
            <a:r>
              <a:rPr lang="zh-CN" altLang="en-US" sz="1000" kern="0">
                <a:solidFill>
                  <a:srgbClr val="D59DFF"/>
                </a:solidFill>
                <a:latin typeface="Microsoft JhengHei Light" panose="020B0304030504040204" pitchFamily="34" charset="-120"/>
                <a:ea typeface="Microsoft JhengHei Light" panose="020B0304030504040204" pitchFamily="34" charset="-120"/>
                <a:sym typeface="Muli"/>
              </a:rPr>
              <a:t>三原色输出</a:t>
            </a:r>
          </a:p>
        </p:txBody>
      </p:sp>
      <p:sp>
        <p:nvSpPr>
          <p:cNvPr id="24" name="Title 1">
            <a:extLst>
              <a:ext uri="{FF2B5EF4-FFF2-40B4-BE49-F238E27FC236}">
                <a16:creationId xmlns:a16="http://schemas.microsoft.com/office/drawing/2014/main" id="{8AE7AEBB-6770-69AF-CCF7-029B90A474FA}"/>
              </a:ext>
            </a:extLst>
          </p:cNvPr>
          <p:cNvSpPr txBox="1">
            <a:spLocks/>
          </p:cNvSpPr>
          <p:nvPr/>
        </p:nvSpPr>
        <p:spPr>
          <a:xfrm>
            <a:off x="996042" y="2123694"/>
            <a:ext cx="3944258" cy="3065525"/>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285750" indent="-285750" algn="l">
              <a:buFont typeface="Arial" panose="020B0604020202020204" pitchFamily="34" charset="0"/>
              <a:buChar char="•"/>
            </a:pPr>
            <a:r>
              <a:rPr lang="en-US" altLang="zh-CN" sz="1400" dirty="0">
                <a:solidFill>
                  <a:schemeClr val="tx1"/>
                </a:solidFill>
                <a:latin typeface="Microsoft JhengHei Light" panose="020B0304030504040204" pitchFamily="34" charset="-120"/>
                <a:ea typeface="Microsoft JhengHei Light" panose="020B0304030504040204" pitchFamily="34" charset="-120"/>
              </a:rPr>
              <a:t>Chat GPT</a:t>
            </a:r>
            <a:r>
              <a:rPr lang="zh-CN" altLang="en-US" sz="1400" b="1" dirty="0">
                <a:latin typeface="Microsoft JhengHei Light" panose="020B0304030504040204" pitchFamily="34" charset="-120"/>
                <a:ea typeface="Microsoft JhengHei Light" panose="020B0304030504040204" pitchFamily="34" charset="-120"/>
              </a:rPr>
              <a:t>不是</a:t>
            </a:r>
            <a:r>
              <a:rPr lang="en-US" altLang="zh-CN" sz="1400" dirty="0" err="1">
                <a:solidFill>
                  <a:schemeClr val="tx1"/>
                </a:solidFill>
                <a:latin typeface="Microsoft JhengHei Light" panose="020B0304030504040204" pitchFamily="34" charset="-120"/>
                <a:ea typeface="Microsoft JhengHei Light" panose="020B0304030504040204" pitchFamily="34" charset="-120"/>
              </a:rPr>
              <a:t>OpenAI</a:t>
            </a:r>
            <a:r>
              <a:rPr lang="zh-CN" altLang="en-US" sz="1400" dirty="0">
                <a:solidFill>
                  <a:schemeClr val="tx1"/>
                </a:solidFill>
                <a:latin typeface="Microsoft JhengHei Light" panose="020B0304030504040204" pitchFamily="34" charset="-120"/>
                <a:ea typeface="Microsoft JhengHei Light" panose="020B0304030504040204" pitchFamily="34" charset="-120"/>
              </a:rPr>
              <a:t> 提供的商业服务，它和 </a:t>
            </a:r>
            <a:r>
              <a:rPr lang="en-US" altLang="zh-CN" sz="1400" dirty="0">
                <a:solidFill>
                  <a:schemeClr val="tx1"/>
                </a:solidFill>
                <a:latin typeface="Microsoft JhengHei Light" panose="020B0304030504040204" pitchFamily="34" charset="-120"/>
                <a:ea typeface="Microsoft JhengHei Light" panose="020B0304030504040204" pitchFamily="34" charset="-120"/>
              </a:rPr>
              <a:t>DALL-E </a:t>
            </a:r>
            <a:r>
              <a:rPr lang="zh-CN" altLang="en-US" sz="1400" dirty="0">
                <a:solidFill>
                  <a:schemeClr val="tx1"/>
                </a:solidFill>
                <a:latin typeface="Microsoft JhengHei Light" panose="020B0304030504040204" pitchFamily="34" charset="-120"/>
                <a:ea typeface="Microsoft JhengHei Light" panose="020B0304030504040204" pitchFamily="34" charset="-120"/>
              </a:rPr>
              <a:t>是以</a:t>
            </a:r>
            <a:r>
              <a:rPr lang="en-US" altLang="zh-CN" sz="1400" dirty="0">
                <a:solidFill>
                  <a:schemeClr val="tx1"/>
                </a:solidFill>
                <a:latin typeface="Microsoft JhengHei Light" panose="020B0304030504040204" pitchFamily="34" charset="-120"/>
                <a:ea typeface="Microsoft JhengHei Light" panose="020B0304030504040204" pitchFamily="34" charset="-120"/>
              </a:rPr>
              <a:t>GPT3.5</a:t>
            </a:r>
            <a:r>
              <a:rPr lang="zh-CN" altLang="en-US" sz="1400" dirty="0">
                <a:solidFill>
                  <a:schemeClr val="tx1"/>
                </a:solidFill>
                <a:latin typeface="Microsoft JhengHei Light" panose="020B0304030504040204" pitchFamily="34" charset="-120"/>
                <a:ea typeface="Microsoft JhengHei Light" panose="020B0304030504040204" pitchFamily="34" charset="-120"/>
              </a:rPr>
              <a:t>为基础衍生出来的应用，目的用来展示</a:t>
            </a:r>
            <a:r>
              <a:rPr lang="en-US" altLang="zh-CN" sz="1400" dirty="0">
                <a:solidFill>
                  <a:schemeClr val="tx1"/>
                </a:solidFill>
                <a:latin typeface="Microsoft JhengHei Light" panose="020B0304030504040204" pitchFamily="34" charset="-120"/>
                <a:ea typeface="Microsoft JhengHei Light" panose="020B0304030504040204" pitchFamily="34" charset="-120"/>
              </a:rPr>
              <a:t>GPT</a:t>
            </a:r>
            <a:r>
              <a:rPr lang="zh-CN" altLang="en-US" sz="1400" dirty="0">
                <a:solidFill>
                  <a:schemeClr val="tx1"/>
                </a:solidFill>
                <a:latin typeface="Microsoft JhengHei Light" panose="020B0304030504040204" pitchFamily="34" charset="-120"/>
                <a:ea typeface="Microsoft JhengHei Light" panose="020B0304030504040204" pitchFamily="34" charset="-120"/>
              </a:rPr>
              <a:t>可以做到什么程度</a:t>
            </a: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dirty="0">
                <a:solidFill>
                  <a:schemeClr val="tx1"/>
                </a:solidFill>
                <a:latin typeface="Microsoft JhengHei Light" panose="020B0304030504040204" pitchFamily="34" charset="-120"/>
                <a:ea typeface="Microsoft JhengHei Light" panose="020B0304030504040204" pitchFamily="34" charset="-120"/>
              </a:rPr>
              <a:t>它不是模型服务，不能直接售卖</a:t>
            </a: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endParaRPr lang="en-US" altLang="zh-CN" sz="1400" dirty="0">
              <a:solidFill>
                <a:schemeClr val="tx1"/>
              </a:solidFill>
              <a:latin typeface="Microsoft JhengHei Light" panose="020B0304030504040204" pitchFamily="34" charset="-120"/>
              <a:ea typeface="Microsoft JhengHei Light" panose="020B0304030504040204" pitchFamily="34" charset="-120"/>
            </a:endParaRPr>
          </a:p>
          <a:p>
            <a:pPr marL="285750" indent="-285750" algn="l">
              <a:buFont typeface="Arial" panose="020B0604020202020204" pitchFamily="34" charset="0"/>
              <a:buChar char="•"/>
            </a:pPr>
            <a:r>
              <a:rPr lang="zh-CN" altLang="en-US" sz="1400" dirty="0">
                <a:solidFill>
                  <a:schemeClr val="tx1"/>
                </a:solidFill>
                <a:latin typeface="Microsoft JhengHei Light" panose="020B0304030504040204" pitchFamily="34" charset="-120"/>
                <a:ea typeface="Microsoft JhengHei Light" panose="020B0304030504040204" pitchFamily="34" charset="-120"/>
              </a:rPr>
              <a:t>后续微软会有对应服务推出，为</a:t>
            </a:r>
            <a:r>
              <a:rPr lang="en-US" altLang="zh-CN" sz="1400" dirty="0" err="1">
                <a:solidFill>
                  <a:schemeClr val="tx1"/>
                </a:solidFill>
                <a:latin typeface="Microsoft JhengHei Light" panose="020B0304030504040204" pitchFamily="34" charset="-120"/>
                <a:ea typeface="Microsoft JhengHei Light" panose="020B0304030504040204" pitchFamily="34" charset="-120"/>
              </a:rPr>
              <a:t>ChatGPT</a:t>
            </a:r>
            <a:r>
              <a:rPr lang="zh-CN" altLang="en-US" sz="1400" dirty="0">
                <a:solidFill>
                  <a:schemeClr val="tx1"/>
                </a:solidFill>
                <a:latin typeface="Microsoft JhengHei Light" panose="020B0304030504040204" pitchFamily="34" charset="-120"/>
                <a:ea typeface="Microsoft JhengHei Light" panose="020B0304030504040204" pitchFamily="34" charset="-120"/>
              </a:rPr>
              <a:t>和 </a:t>
            </a:r>
            <a:r>
              <a:rPr lang="en-US" altLang="zh-CN" sz="1400" dirty="0">
                <a:latin typeface="Microsoft JhengHei Light" panose="020B0304030504040204" pitchFamily="34" charset="-120"/>
                <a:ea typeface="Microsoft JhengHei Light" panose="020B0304030504040204" pitchFamily="34" charset="-120"/>
              </a:rPr>
              <a:t>Enterprise </a:t>
            </a:r>
            <a:r>
              <a:rPr lang="en-US" altLang="zh-CN" sz="1400" dirty="0" err="1">
                <a:latin typeface="Microsoft JhengHei Light" panose="020B0304030504040204" pitchFamily="34" charset="-120"/>
                <a:ea typeface="Microsoft JhengHei Light" panose="020B0304030504040204" pitchFamily="34" charset="-120"/>
              </a:rPr>
              <a:t>ChatGPT</a:t>
            </a:r>
            <a:endParaRPr lang="ja-JP" altLang="en-US" sz="1400">
              <a:latin typeface="Microsoft JhengHei Light" panose="020B0304030504040204" pitchFamily="34" charset="-120"/>
              <a:ea typeface="Microsoft JhengHei Light" panose="020B0304030504040204" pitchFamily="34" charset="-120"/>
            </a:endParaRPr>
          </a:p>
        </p:txBody>
      </p:sp>
      <p:grpSp>
        <p:nvGrpSpPr>
          <p:cNvPr id="13" name="Group 12">
            <a:extLst>
              <a:ext uri="{FF2B5EF4-FFF2-40B4-BE49-F238E27FC236}">
                <a16:creationId xmlns:a16="http://schemas.microsoft.com/office/drawing/2014/main" id="{C6F3D80C-A60E-B60A-5CC0-46357F2C02A2}"/>
              </a:ext>
            </a:extLst>
          </p:cNvPr>
          <p:cNvGrpSpPr/>
          <p:nvPr/>
        </p:nvGrpSpPr>
        <p:grpSpPr>
          <a:xfrm>
            <a:off x="6966032" y="3250946"/>
            <a:ext cx="2570155" cy="3607054"/>
            <a:chOff x="6966032" y="3250946"/>
            <a:chExt cx="2570155" cy="3607054"/>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2"/>
            </p:cNvCxnSpPr>
            <p:nvPr/>
          </p:nvCxnSpPr>
          <p:spPr>
            <a:xfrm rot="16200000" flipV="1">
              <a:off x="7063680" y="3153298"/>
              <a:ext cx="1114298" cy="1309594"/>
            </a:xfrm>
            <a:prstGeom prst="curved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2"/>
            </p:cNvCxnSpPr>
            <p:nvPr/>
          </p:nvCxnSpPr>
          <p:spPr>
            <a:xfrm rot="5400000" flipH="1" flipV="1">
              <a:off x="8348757" y="3177815"/>
              <a:ext cx="1114299" cy="1260561"/>
            </a:xfrm>
            <a:prstGeom prst="curvedConnector3">
              <a:avLst>
                <a:gd name="adj1" fmla="val 5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1AEAF95-B891-70A1-8249-061BCB3E2F30}"/>
                </a:ext>
              </a:extLst>
            </p:cNvPr>
            <p:cNvCxnSpPr>
              <a:cxnSpLocks/>
            </p:cNvCxnSpPr>
            <p:nvPr/>
          </p:nvCxnSpPr>
          <p:spPr>
            <a:xfrm flipH="1" flipV="1">
              <a:off x="8315303" y="5343143"/>
              <a:ext cx="3175" cy="1514857"/>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2C20D3E-7B29-F1E4-20B2-43E2930E1B74}"/>
                </a:ext>
              </a:extLst>
            </p:cNvPr>
            <p:cNvSpPr txBox="1">
              <a:spLocks/>
            </p:cNvSpPr>
            <p:nvPr/>
          </p:nvSpPr>
          <p:spPr>
            <a:xfrm>
              <a:off x="7855832" y="5959836"/>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a:solidFill>
                  <a:schemeClr val="accent4"/>
                </a:solidFill>
                <a:latin typeface="Microsoft JhengHei Light" panose="020B0304030504040204" pitchFamily="34" charset="-120"/>
                <a:ea typeface="Microsoft JhengHei Light" panose="020B0304030504040204" pitchFamily="34" charset="-120"/>
              </a:endParaRPr>
            </a:p>
          </p:txBody>
        </p:sp>
      </p:grpSp>
    </p:spTree>
    <p:extLst>
      <p:ext uri="{BB962C8B-B14F-4D97-AF65-F5344CB8AC3E}">
        <p14:creationId xmlns:p14="http://schemas.microsoft.com/office/powerpoint/2010/main" val="3137036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1000"/>
                                        <p:tgtEl>
                                          <p:spTgt spid="13"/>
                                        </p:tgtEl>
                                      </p:cBhvr>
                                    </p:animEffect>
                                  </p:childTnLst>
                                </p:cTn>
                              </p:par>
                            </p:childTnLst>
                          </p:cTn>
                        </p:par>
                        <p:par>
                          <p:cTn id="8" fill="hold">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zh-Hans" dirty="0">
                <a:solidFill>
                  <a:srgbClr val="50E6FF"/>
                </a:solidFill>
              </a:rPr>
              <a:t>GPT-3</a:t>
            </a:r>
          </a:p>
        </p:txBody>
      </p:sp>
      <p:sp>
        <p:nvSpPr>
          <p:cNvPr id="8" name="Rectangle 7">
            <a:extLst>
              <a:ext uri="{FF2B5EF4-FFF2-40B4-BE49-F238E27FC236}">
                <a16:creationId xmlns:a16="http://schemas.microsoft.com/office/drawing/2014/main" id="{4F729A6D-12AE-C918-5F68-31CEBC6A5A8C}"/>
              </a:ext>
            </a:extLst>
          </p:cNvPr>
          <p:cNvSpPr/>
          <p:nvPr/>
        </p:nvSpPr>
        <p:spPr>
          <a:xfrm>
            <a:off x="427516" y="1324180"/>
            <a:ext cx="10861712" cy="5166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zh-Hans" altLang="en-US" sz="2200" dirty="0">
                <a:latin typeface="微软雅黑" panose="020B0503020204020204" pitchFamily="34" charset="-122"/>
                <a:ea typeface="微软雅黑" panose="020B0503020204020204" pitchFamily="34" charset="-122"/>
                <a:cs typeface="+mn-lt"/>
              </a:rPr>
              <a:t>第三代生</a:t>
            </a:r>
            <a:r>
              <a:rPr lang="zh-Hans" sz="2200" dirty="0">
                <a:latin typeface="微软雅黑" panose="020B0503020204020204" pitchFamily="34" charset="-122"/>
                <a:ea typeface="微软雅黑" panose="020B0503020204020204" pitchFamily="34" charset="-122"/>
                <a:cs typeface="+mn-lt"/>
              </a:rPr>
              <a:t>成式预训练</a:t>
            </a:r>
            <a:r>
              <a:rPr lang="en-US" altLang="zh-Hans" sz="2200" dirty="0">
                <a:latin typeface="微软雅黑" panose="020B0503020204020204" pitchFamily="34" charset="-122"/>
                <a:ea typeface="微软雅黑" panose="020B0503020204020204" pitchFamily="34" charset="-122"/>
                <a:cs typeface="+mn-lt"/>
              </a:rPr>
              <a:t>Transformer</a:t>
            </a:r>
            <a:r>
              <a:rPr lang="zh-Hans" sz="2200" dirty="0">
                <a:latin typeface="微软雅黑" panose="020B0503020204020204" pitchFamily="34" charset="-122"/>
                <a:ea typeface="微软雅黑" panose="020B0503020204020204" pitchFamily="34" charset="-122"/>
                <a:cs typeface="+mn-lt"/>
              </a:rPr>
              <a:t>模型</a:t>
            </a:r>
            <a:r>
              <a:rPr lang="en-US" altLang="zh-Hans" sz="2200" dirty="0">
                <a:latin typeface="微软雅黑" panose="020B0503020204020204" pitchFamily="34" charset="-122"/>
                <a:ea typeface="微软雅黑" panose="020B0503020204020204" pitchFamily="34" charset="-122"/>
                <a:cs typeface="+mn-lt"/>
              </a:rPr>
              <a:t>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3</a:t>
            </a:r>
            <a:r>
              <a:rPr lang="en-US" altLang="zh-CN" sz="2200" baseline="30000" dirty="0">
                <a:latin typeface="微软雅黑" panose="020B0503020204020204" pitchFamily="34" charset="-122"/>
                <a:ea typeface="微软雅黑" panose="020B0503020204020204" pitchFamily="34" charset="-122"/>
                <a:cs typeface="+mn-lt"/>
              </a:rPr>
              <a:t>rd</a:t>
            </a:r>
            <a:r>
              <a:rPr lang="en-US" altLang="zh-CN" sz="2200" dirty="0">
                <a:latin typeface="微软雅黑" panose="020B0503020204020204" pitchFamily="34" charset="-122"/>
                <a:ea typeface="微软雅黑" panose="020B0503020204020204" pitchFamily="34" charset="-122"/>
                <a:cs typeface="+mn-lt"/>
              </a:rPr>
              <a:t> generation of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G</a:t>
            </a:r>
            <a:r>
              <a:rPr lang="en-US" altLang="zh-CN" sz="2200" dirty="0">
                <a:latin typeface="微软雅黑" panose="020B0503020204020204" pitchFamily="34" charset="-122"/>
                <a:ea typeface="微软雅黑" panose="020B0503020204020204" pitchFamily="34" charset="-122"/>
                <a:cs typeface="+mn-lt"/>
              </a:rPr>
              <a:t>enerative </a:t>
            </a:r>
            <a:r>
              <a:rPr lang="en-US" altLang="zh-CN" sz="2200" u="sng" dirty="0">
                <a:solidFill>
                  <a:schemeClr val="accent4"/>
                </a:solidFill>
                <a:latin typeface="微软雅黑" panose="020B0503020204020204" pitchFamily="34" charset="-122"/>
                <a:ea typeface="微软雅黑" panose="020B0503020204020204" pitchFamily="34" charset="-122"/>
                <a:cs typeface="+mn-lt"/>
              </a:rPr>
              <a:t>P</a:t>
            </a:r>
            <a:r>
              <a:rPr lang="en-US" altLang="zh-CN" sz="2200" dirty="0">
                <a:latin typeface="微软雅黑" panose="020B0503020204020204" pitchFamily="34" charset="-122"/>
                <a:ea typeface="微软雅黑" panose="020B0503020204020204" pitchFamily="34" charset="-122"/>
                <a:cs typeface="+mn-lt"/>
              </a:rPr>
              <a:t>re-</a:t>
            </a:r>
            <a:r>
              <a:rPr lang="en-US" altLang="zh-CN" sz="2200" u="sng" dirty="0">
                <a:solidFill>
                  <a:schemeClr val="accent4"/>
                </a:solidFill>
                <a:latin typeface="微软雅黑" panose="020B0503020204020204" pitchFamily="34" charset="-122"/>
                <a:ea typeface="微软雅黑" panose="020B0503020204020204" pitchFamily="34" charset="-122"/>
                <a:cs typeface="+mn-lt"/>
              </a:rPr>
              <a:t>T</a:t>
            </a:r>
            <a:r>
              <a:rPr lang="en-US" altLang="zh-CN" sz="2200" dirty="0">
                <a:latin typeface="微软雅黑" panose="020B0503020204020204" pitchFamily="34" charset="-122"/>
                <a:ea typeface="微软雅黑" panose="020B0503020204020204" pitchFamily="34" charset="-122"/>
                <a:cs typeface="+mn-lt"/>
              </a:rPr>
              <a:t>rained transformer model)</a:t>
            </a:r>
            <a:endParaRPr lang="en-U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自回归语言模型，本质上是生成式的，即</a:t>
            </a:r>
            <a:r>
              <a:rPr lang="zh-CN" altLang="en-US" sz="2200" dirty="0">
                <a:latin typeface="微软雅黑" panose="020B0503020204020204" pitchFamily="34" charset="-122"/>
                <a:ea typeface="微软雅黑" panose="020B0503020204020204" pitchFamily="34" charset="-122"/>
                <a:cs typeface="+mn-lt"/>
              </a:rPr>
              <a:t>持续</a:t>
            </a:r>
            <a:r>
              <a:rPr lang="zh-Hans" sz="2200" dirty="0">
                <a:latin typeface="微软雅黑" panose="020B0503020204020204" pitchFamily="34" charset="-122"/>
                <a:ea typeface="微软雅黑" panose="020B0503020204020204" pitchFamily="34" charset="-122"/>
                <a:cs typeface="+mn-lt"/>
              </a:rPr>
              <a:t>从先前生成的令牌生成文本</a:t>
            </a:r>
            <a:endParaRPr lang="en-US" altLang="zh-Hans" sz="2200" dirty="0">
              <a:latin typeface="微软雅黑" panose="020B0503020204020204" pitchFamily="34" charset="-122"/>
              <a:ea typeface="微软雅黑" panose="020B0503020204020204" pitchFamily="34" charset="-122"/>
              <a:cs typeface="Segoe UI"/>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175</a:t>
            </a:r>
            <a:r>
              <a:rPr lang="en-US" altLang="zh-Hans" sz="2200" dirty="0">
                <a:latin typeface="微软雅黑" panose="020B0503020204020204" pitchFamily="34" charset="-122"/>
                <a:ea typeface="微软雅黑" panose="020B0503020204020204" pitchFamily="34" charset="-122"/>
                <a:cs typeface="+mn-lt"/>
              </a:rPr>
              <a:t>0</a:t>
            </a:r>
            <a:r>
              <a:rPr lang="zh-CN" altLang="en-US" sz="2200" dirty="0">
                <a:latin typeface="微软雅黑" panose="020B0503020204020204" pitchFamily="34" charset="-122"/>
                <a:ea typeface="微软雅黑" panose="020B0503020204020204" pitchFamily="34" charset="-122"/>
                <a:cs typeface="+mn-lt"/>
              </a:rPr>
              <a:t>亿个</a:t>
            </a:r>
            <a:r>
              <a:rPr lang="zh-Hans" sz="2200" dirty="0">
                <a:latin typeface="微软雅黑" panose="020B0503020204020204" pitchFamily="34" charset="-122"/>
                <a:ea typeface="微软雅黑" panose="020B0503020204020204" pitchFamily="34" charset="-122"/>
                <a:cs typeface="+mn-lt"/>
              </a:rPr>
              <a:t>参数！</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使用来自网络抓取（</a:t>
            </a:r>
            <a:r>
              <a:rPr lang="en-US" altLang="zh-Hans" sz="2200" dirty="0">
                <a:latin typeface="微软雅黑" panose="020B0503020204020204" pitchFamily="34" charset="-122"/>
                <a:ea typeface="微软雅黑" panose="020B0503020204020204" pitchFamily="34" charset="-122"/>
                <a:cs typeface="+mn-lt"/>
              </a:rPr>
              <a:t>Common Crawl</a:t>
            </a:r>
            <a:r>
              <a:rPr lang="zh-Hans" sz="2200" dirty="0">
                <a:latin typeface="微软雅黑" panose="020B0503020204020204" pitchFamily="34" charset="-122"/>
                <a:ea typeface="微软雅黑" panose="020B0503020204020204" pitchFamily="34" charset="-122"/>
                <a:cs typeface="+mn-lt"/>
              </a:rPr>
              <a:t>）、书籍、维基百科等的</a:t>
            </a:r>
            <a:r>
              <a:rPr lang="zh-Hans" sz="2200" i="1" dirty="0">
                <a:latin typeface="微软雅黑" panose="020B0503020204020204" pitchFamily="34" charset="-122"/>
                <a:ea typeface="微软雅黑" panose="020B0503020204020204" pitchFamily="34" charset="-122"/>
                <a:cs typeface="+mn-lt"/>
              </a:rPr>
              <a:t>大量</a:t>
            </a:r>
            <a:r>
              <a:rPr lang="zh-Hans" sz="2200" dirty="0">
                <a:latin typeface="微软雅黑" panose="020B0503020204020204" pitchFamily="34" charset="-122"/>
                <a:ea typeface="微软雅黑" panose="020B0503020204020204" pitchFamily="34" charset="-122"/>
                <a:cs typeface="+mn-lt"/>
              </a:rPr>
              <a:t>文本进行训练</a:t>
            </a: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endParaRPr lang="en-US" altLang="zh-Hans" sz="2200" dirty="0">
              <a:latin typeface="微软雅黑" panose="020B0503020204020204" pitchFamily="34" charset="-122"/>
              <a:ea typeface="微软雅黑" panose="020B0503020204020204" pitchFamily="34" charset="-122"/>
              <a:cs typeface="+mn-lt"/>
            </a:endParaRPr>
          </a:p>
          <a:p>
            <a:pPr marL="285750" indent="-285750">
              <a:buFont typeface="Arial"/>
              <a:buChar char="•"/>
            </a:pPr>
            <a:r>
              <a:rPr lang="zh-Hans" sz="2200" dirty="0">
                <a:latin typeface="微软雅黑" panose="020B0503020204020204" pitchFamily="34" charset="-122"/>
                <a:ea typeface="微软雅黑" panose="020B0503020204020204" pitchFamily="34" charset="-122"/>
                <a:cs typeface="+mn-lt"/>
              </a:rPr>
              <a:t>在许多 NLP 数据集上实现强大的性能，包括：</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综述</a:t>
            </a:r>
          </a:p>
          <a:p>
            <a:pPr marL="800100" lvl="1" indent="-342900">
              <a:buFont typeface="Arial"/>
              <a:buChar char="•"/>
            </a:pPr>
            <a:r>
              <a:rPr lang="zh-CN" altLang="en-US" sz="2200" dirty="0">
                <a:latin typeface="微软雅黑" panose="020B0503020204020204" pitchFamily="34" charset="-122"/>
                <a:ea typeface="微软雅黑" panose="020B0503020204020204" pitchFamily="34" charset="-122"/>
                <a:cs typeface="+mn-lt"/>
              </a:rPr>
              <a:t>翻译</a:t>
            </a:r>
            <a:endParaRPr lang="en-US" dirty="0">
              <a:latin typeface="微软雅黑" panose="020B0503020204020204" pitchFamily="34" charset="-122"/>
              <a:ea typeface="微软雅黑" panose="020B0503020204020204" pitchFamily="34" charset="-122"/>
            </a:endParaRP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问答</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完形填空</a:t>
            </a:r>
          </a:p>
          <a:p>
            <a:pPr marL="800100" lvl="1" indent="-342900">
              <a:buFont typeface="Arial"/>
              <a:buChar char="•"/>
            </a:pPr>
            <a:r>
              <a:rPr lang="zh-Hans" sz="2200" dirty="0">
                <a:latin typeface="微软雅黑" panose="020B0503020204020204" pitchFamily="34" charset="-122"/>
                <a:ea typeface="微软雅黑" panose="020B0503020204020204" pitchFamily="34" charset="-122"/>
                <a:cs typeface="+mn-lt"/>
              </a:rPr>
              <a:t>执行3位</a:t>
            </a:r>
            <a:r>
              <a:rPr lang="zh-CN" altLang="en-US" sz="2200" dirty="0">
                <a:latin typeface="微软雅黑" panose="020B0503020204020204" pitchFamily="34" charset="-122"/>
                <a:ea typeface="微软雅黑" panose="020B0503020204020204" pitchFamily="34" charset="-122"/>
                <a:cs typeface="+mn-lt"/>
              </a:rPr>
              <a:t>数以内的</a:t>
            </a:r>
            <a:r>
              <a:rPr lang="zh-Hans" sz="2200" dirty="0">
                <a:latin typeface="微软雅黑" panose="020B0503020204020204" pitchFamily="34" charset="-122"/>
                <a:ea typeface="微软雅黑" panose="020B0503020204020204" pitchFamily="34" charset="-122"/>
                <a:cs typeface="+mn-lt"/>
              </a:rPr>
              <a:t>算术</a:t>
            </a:r>
            <a:endParaRPr lang="en-US" altLang="zh-Hans" sz="2200" dirty="0">
              <a:latin typeface="微软雅黑" panose="020B0503020204020204" pitchFamily="34" charset="-122"/>
              <a:ea typeface="微软雅黑" panose="020B0503020204020204" pitchFamily="34" charset="-122"/>
              <a:cs typeface="Segoe UI"/>
            </a:endParaRPr>
          </a:p>
          <a:p>
            <a:pPr lvl="1"/>
            <a:endParaRPr lang="en-US" sz="2200" dirty="0">
              <a:latin typeface="微软雅黑" panose="020B0503020204020204" pitchFamily="34" charset="-122"/>
              <a:ea typeface="微软雅黑" panose="020B0503020204020204" pitchFamily="34" charset="-122"/>
              <a:cs typeface="Segoe UI"/>
            </a:endParaRPr>
          </a:p>
          <a:p>
            <a:r>
              <a:rPr lang="zh-Hans" sz="1400" dirty="0">
                <a:latin typeface="微软雅黑" panose="020B0503020204020204" pitchFamily="34" charset="-122"/>
                <a:ea typeface="微软雅黑" panose="020B0503020204020204" pitchFamily="34" charset="-122"/>
                <a:cs typeface="Segoe UI"/>
              </a:rPr>
              <a:t>参考： </a:t>
            </a:r>
            <a:r>
              <a:rPr lang="zh-Hans" sz="1400" dirty="0">
                <a:latin typeface="微软雅黑" panose="020B0503020204020204" pitchFamily="34" charset="-122"/>
                <a:ea typeface="微软雅黑" panose="020B0503020204020204" pitchFamily="34" charset="-122"/>
                <a:cs typeface="+mn-lt"/>
                <a:hlinkClick r:id="rId3"/>
              </a:rPr>
              <a:t>https://arxiv.org/pdf/2005.14165.pdf</a:t>
            </a:r>
            <a:endParaRPr lang="en-US" sz="1400" dirty="0">
              <a:latin typeface="微软雅黑" panose="020B0503020204020204" pitchFamily="34" charset="-122"/>
              <a:ea typeface="微软雅黑" panose="020B0503020204020204" pitchFamily="34" charset="-122"/>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4"/>
          <a:stretch>
            <a:fillRect/>
          </a:stretch>
        </p:blipFill>
        <p:spPr>
          <a:xfrm>
            <a:off x="7127836" y="4040472"/>
            <a:ext cx="4863754" cy="2615308"/>
          </a:xfrm>
          <a:prstGeom prst="rect">
            <a:avLst/>
          </a:prstGeom>
        </p:spPr>
      </p:pic>
    </p:spTree>
    <p:extLst>
      <p:ext uri="{BB962C8B-B14F-4D97-AF65-F5344CB8AC3E}">
        <p14:creationId xmlns:p14="http://schemas.microsoft.com/office/powerpoint/2010/main" val="17530208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服务</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892252" y="1704134"/>
            <a:ext cx="3267809" cy="1870909"/>
            <a:chOff x="2203537" y="1713643"/>
            <a:chExt cx="3267809" cy="1870909"/>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603745" y="2938221"/>
              <a:ext cx="2791834"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确保人工通用智能 </a:t>
              </a:r>
              <a:r>
                <a:rPr lang="en-US" altLang="zh-CN">
                  <a:latin typeface="微软雅黑" panose="020B0503020204020204" pitchFamily="34" charset="-122"/>
                  <a:ea typeface="微软雅黑" panose="020B0503020204020204" pitchFamily="34" charset="-122"/>
                </a:rPr>
                <a:t>(AGI) </a:t>
              </a:r>
              <a:r>
                <a:rPr lang="zh-CN" altLang="en-US">
                  <a:latin typeface="微软雅黑" panose="020B0503020204020204" pitchFamily="34" charset="-122"/>
                  <a:ea typeface="微软雅黑" panose="020B0503020204020204" pitchFamily="34" charset="-122"/>
                </a:rPr>
                <a:t>造福人类</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06209" y="1475679"/>
            <a:ext cx="3931955" cy="2099364"/>
            <a:chOff x="6117102" y="1475679"/>
            <a:chExt cx="3931955" cy="2099364"/>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944378" y="2928712"/>
              <a:ext cx="2714281" cy="646331"/>
            </a:xfrm>
            <a:prstGeom prst="rect">
              <a:avLst/>
            </a:prstGeom>
            <a:noFill/>
            <a:ln>
              <a:noFill/>
            </a:ln>
          </p:spPr>
          <p:txBody>
            <a:bodyPr wrap="square" rtlCol="0">
              <a:spAutoFit/>
            </a:bodyPr>
            <a:lstStyle/>
            <a:p>
              <a:pPr lvl="0" algn="ctr" defTabSz="457200">
                <a:defRPr/>
              </a:pPr>
              <a:r>
                <a:rPr lang="zh-CN" altLang="en-US">
                  <a:latin typeface="微软雅黑" panose="020B0503020204020204" pitchFamily="34" charset="-122"/>
                  <a:ea typeface="微软雅黑" panose="020B0503020204020204" pitchFamily="34" charset="-122"/>
                </a:rPr>
                <a:t>让全球每个人和每个组织成就不凡</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GPT-3</a:t>
              </a: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生成和理解文本</a:t>
              </a:r>
            </a:p>
          </p:txBody>
        </p:sp>
      </p:grpSp>
      <p:grpSp>
        <p:nvGrpSpPr>
          <p:cNvPr id="20" name="Group 19" descr="Codex to understand code">
            <a:extLst>
              <a:ext uri="{FF2B5EF4-FFF2-40B4-BE49-F238E27FC236}">
                <a16:creationId xmlns:a16="http://schemas.microsoft.com/office/drawing/2014/main" id="{1B650DEB-8412-48F9-F806-9B830449D302}"/>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生成并理解代码</a:t>
              </a:r>
            </a:p>
          </p:txBody>
        </p:sp>
      </p:grpSp>
      <p:grpSp>
        <p:nvGrpSpPr>
          <p:cNvPr id="19" name="Group 18" descr="Dall-E to generate images from text prompts">
            <a:extLst>
              <a:ext uri="{FF2B5EF4-FFF2-40B4-BE49-F238E27FC236}">
                <a16:creationId xmlns:a16="http://schemas.microsoft.com/office/drawing/2014/main" id="{91FCECC0-19CF-5FA3-C02C-22EFA38F5C53}"/>
              </a:ext>
            </a:extLst>
          </p:cNvPr>
          <p:cNvGrpSpPr/>
          <p:nvPr/>
        </p:nvGrpSpPr>
        <p:grpSpPr>
          <a:xfrm>
            <a:off x="7519733" y="5287423"/>
            <a:ext cx="2611002" cy="965316"/>
            <a:chOff x="7519733" y="5287423"/>
            <a:chExt cx="2611002" cy="965316"/>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微软雅黑" panose="020B0503020204020204" pitchFamily="34" charset="-122"/>
                  <a:ea typeface="微软雅黑" panose="020B0503020204020204" pitchFamily="34" charset="-122"/>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461665"/>
            </a:xfrm>
            <a:prstGeom prst="rect">
              <a:avLst/>
            </a:prstGeom>
            <a:noFill/>
            <a:ln>
              <a:noFill/>
            </a:ln>
          </p:spPr>
          <p:txBody>
            <a:bodyPr wrap="square" rtlCol="0">
              <a:spAutoFit/>
            </a:bodyPr>
            <a:lstStyle/>
            <a:p>
              <a:pPr algn="ctr"/>
              <a:r>
                <a:rPr lang="zh-CN" altLang="en-US" sz="1200">
                  <a:latin typeface="微软雅黑" panose="020B0503020204020204" pitchFamily="34" charset="-122"/>
                  <a:ea typeface="微软雅黑" panose="020B0503020204020204" pitchFamily="34" charset="-122"/>
                </a:rPr>
                <a:t>从文本提示生成图像</a:t>
              </a:r>
            </a:p>
            <a:p>
              <a:pPr algn="ctr"/>
              <a:endParaRPr kumimoji="0" lang="en-US" sz="1200" b="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099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6.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44A73E93-AA61-490C-9D0C-C1F7684BAAF4}"/>
</file>

<file path=customXml/itemProps3.xml><?xml version="1.0" encoding="utf-8"?>
<ds:datastoreItem xmlns:ds="http://schemas.openxmlformats.org/officeDocument/2006/customXml" ds:itemID="{55331059-1819-45EF-8665-87652C2B68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739</TotalTime>
  <Words>4538</Words>
  <Application>Microsoft Office PowerPoint</Application>
  <PresentationFormat>Widescreen</PresentationFormat>
  <Paragraphs>522</Paragraphs>
  <Slides>32</Slides>
  <Notes>20</Notes>
  <HiddenSlides>0</HiddenSlides>
  <MMClips>0</MMClips>
  <ScaleCrop>false</ScaleCrop>
  <HeadingPairs>
    <vt:vector size="6" baseType="variant">
      <vt:variant>
        <vt:lpstr>Fonts Used</vt:lpstr>
      </vt:variant>
      <vt:variant>
        <vt:i4>11</vt:i4>
      </vt:variant>
      <vt:variant>
        <vt:lpstr>Theme</vt:lpstr>
      </vt:variant>
      <vt:variant>
        <vt:i4>17</vt:i4>
      </vt:variant>
      <vt:variant>
        <vt:lpstr>Slide Titles</vt:lpstr>
      </vt:variant>
      <vt:variant>
        <vt:i4>32</vt:i4>
      </vt:variant>
    </vt:vector>
  </HeadingPairs>
  <TitlesOfParts>
    <vt:vector size="60" baseType="lpstr">
      <vt:lpstr>az_ea_font</vt:lpstr>
      <vt:lpstr>Microsoft JhengHei Light</vt:lpstr>
      <vt:lpstr>Muli</vt:lpstr>
      <vt:lpstr>Söhne</vt:lpstr>
      <vt:lpstr>微软雅黑</vt:lpstr>
      <vt:lpstr>Arial</vt:lpstr>
      <vt:lpstr>Calibri</vt:lpstr>
      <vt:lpstr>Segoe UI</vt:lpstr>
      <vt:lpstr>Segoe UI Light</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3_Office Theme</vt:lpstr>
      <vt:lpstr>Microsoft 365 PPT Template - 2018</vt:lpstr>
      <vt:lpstr>1_Microsoft Ignite 16/9 Black Template</vt:lpstr>
      <vt:lpstr>3_Build 2019 Black</vt:lpstr>
      <vt:lpstr>Azure OpenAI 服务介绍 </vt:lpstr>
      <vt:lpstr>议程</vt:lpstr>
      <vt:lpstr>OpenAI 基础   </vt:lpstr>
      <vt:lpstr>PowerPoint Presentation</vt:lpstr>
      <vt:lpstr>PowerPoint Presentation</vt:lpstr>
      <vt:lpstr>PowerPoint Presentation</vt:lpstr>
      <vt:lpstr>PowerPoint Presentation</vt:lpstr>
      <vt:lpstr>Azure OpenAI 服务   </vt:lpstr>
      <vt:lpstr>PowerPoint Presentation</vt:lpstr>
      <vt:lpstr>PowerPoint Presentation</vt:lpstr>
      <vt:lpstr>Azure OpenAI 服务</vt:lpstr>
      <vt:lpstr>Azure OpenAI vs. OpenAI: 相似之处</vt:lpstr>
      <vt:lpstr>Azure OpenAI 是针对企业客户的 OpenAI 服务 (Doc Link)</vt:lpstr>
      <vt:lpstr>模型和平台路线图</vt:lpstr>
      <vt:lpstr>PowerPoint Presentation</vt:lpstr>
      <vt:lpstr>我们在尝试解决什么问题？</vt:lpstr>
      <vt:lpstr>企业级 ChatGPT 路线图</vt:lpstr>
      <vt:lpstr>Azure AI</vt:lpstr>
      <vt:lpstr>PowerPoint Presentation</vt:lpstr>
      <vt:lpstr>PowerPoint Presentation</vt:lpstr>
      <vt:lpstr>PowerPoint Presentation</vt:lpstr>
      <vt:lpstr>PowerPoint Presentation</vt:lpstr>
      <vt:lpstr>PowerPoint Presentation</vt:lpstr>
      <vt:lpstr>企业级OpenAI管理能力</vt:lpstr>
      <vt:lpstr>企业级架构</vt:lpstr>
      <vt:lpstr>Enterprise Features</vt:lpstr>
      <vt:lpstr>VNet support</vt:lpstr>
      <vt:lpstr>VNet support</vt:lpstr>
      <vt:lpstr>Access Control</vt:lpstr>
      <vt:lpstr>Data at rest – Customer Managed Keys (CMK)</vt:lpstr>
      <vt:lpstr>谢谢</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Hao Xu</cp:lastModifiedBy>
  <cp:revision>14</cp:revision>
  <dcterms:created xsi:type="dcterms:W3CDTF">2020-11-06T21:56:32Z</dcterms:created>
  <dcterms:modified xsi:type="dcterms:W3CDTF">2023-03-14T01:19:44Z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